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5" r:id="rId3"/>
    <p:sldId id="277" r:id="rId4"/>
    <p:sldId id="266" r:id="rId5"/>
    <p:sldId id="276" r:id="rId6"/>
    <p:sldId id="257" r:id="rId7"/>
    <p:sldId id="258" r:id="rId8"/>
    <p:sldId id="262" r:id="rId9"/>
    <p:sldId id="261" r:id="rId10"/>
    <p:sldId id="263" r:id="rId11"/>
    <p:sldId id="264" r:id="rId12"/>
    <p:sldId id="265" r:id="rId13"/>
    <p:sldId id="267" r:id="rId14"/>
    <p:sldId id="268" r:id="rId15"/>
    <p:sldId id="269" r:id="rId16"/>
    <p:sldId id="271" r:id="rId17"/>
    <p:sldId id="272" r:id="rId18"/>
    <p:sldId id="259" r:id="rId19"/>
    <p:sldId id="278" r:id="rId20"/>
  </p:sldIdLst>
  <p:sldSz cx="6858000" cy="9144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a:srgbClr val="669900"/>
    <a:srgbClr val="008080"/>
    <a:srgbClr val="AD0F69"/>
    <a:srgbClr val="EF47A7"/>
    <a:srgbClr val="FF00FF"/>
    <a:srgbClr val="FF33CC"/>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8" autoAdjust="0"/>
    <p:restoredTop sz="94660"/>
  </p:normalViewPr>
  <p:slideViewPr>
    <p:cSldViewPr>
      <p:cViewPr>
        <p:scale>
          <a:sx n="71" d="100"/>
          <a:sy n="71" d="100"/>
        </p:scale>
        <p:origin x="-348" y="171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A0C7889-1E4F-4558-9305-28BB56208E89}" type="datetimeFigureOut">
              <a:rPr lang="ru-RU"/>
              <a:pPr>
                <a:defRPr/>
              </a:pPr>
              <a:t>07.11.2013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677AF2-A58A-4354-A4E6-0551D9552E7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81EB29-C215-48DF-A099-80033277B3E0}" type="datetimeFigureOut">
              <a:rPr lang="ru-RU"/>
              <a:pPr>
                <a:defRPr/>
              </a:pPr>
              <a:t>07.11.2013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A6D291-DA2D-4C07-AC87-D7E65E90978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8518B3E-0837-4C8F-8A20-72AC3F7EF875}" type="datetimeFigureOut">
              <a:rPr lang="ru-RU"/>
              <a:pPr>
                <a:defRPr/>
              </a:pPr>
              <a:t>07.11.2013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3F93F5-E46F-4421-8431-A22D88CA822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3F8DF0D-BD09-499C-BBE9-F92D6676FA56}" type="datetimeFigureOut">
              <a:rPr lang="ru-RU"/>
              <a:pPr>
                <a:defRPr/>
              </a:pPr>
              <a:t>07.11.2013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8D125F-CCFE-4D0E-94FD-F7F03820277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F1852C-93A4-42E3-9B94-F02C7AE13188}" type="datetimeFigureOut">
              <a:rPr lang="ru-RU"/>
              <a:pPr>
                <a:defRPr/>
              </a:pPr>
              <a:t>07.11.2013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13A652-2464-41B1-AD5D-3A49A479958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66109A9-65BF-4440-88FE-3E5EB433BD29}" type="datetimeFigureOut">
              <a:rPr lang="ru-RU"/>
              <a:pPr>
                <a:defRPr/>
              </a:pPr>
              <a:t>07.11.2013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8016845-F27C-423D-8A80-DD19E57967D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77558C4-1226-4E20-B6F2-8CFEE97C471D}" type="datetimeFigureOut">
              <a:rPr lang="ru-RU"/>
              <a:pPr>
                <a:defRPr/>
              </a:pPr>
              <a:t>07.11.2013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5DA1AAB-08AB-4CE0-95C2-0F9FF637295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EADB1-4AC6-44FE-9C17-C2F664A3F78D}" type="datetimeFigureOut">
              <a:rPr lang="ru-RU"/>
              <a:pPr>
                <a:defRPr/>
              </a:pPr>
              <a:t>07.11.2013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3E36F62-F57B-4D13-B7A1-82CC2DEBC12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44ED126-01C8-4B1D-96A2-E1C50BDC2ACA}" type="datetimeFigureOut">
              <a:rPr lang="ru-RU"/>
              <a:pPr>
                <a:defRPr/>
              </a:pPr>
              <a:t>07.11.2013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7580FD4-F3F8-42F8-BF03-308CBCF39C0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DDF5B40-720A-4B2B-BBF3-E2D8C0D0B629}" type="datetimeFigureOut">
              <a:rPr lang="ru-RU"/>
              <a:pPr>
                <a:defRPr/>
              </a:pPr>
              <a:t>07.11.2013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58A011C-5876-4478-987A-223EA609EBC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BD41ABA-4489-4C70-8FBF-31EBAFA64BEC}" type="datetimeFigureOut">
              <a:rPr lang="ru-RU"/>
              <a:pPr>
                <a:defRPr/>
              </a:pPr>
              <a:t>07.11.2013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D3309C0-A6BD-479B-A0A7-361B8407E88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3E617F-95E7-4212-8F55-76B374EFCE22}" type="datetimeFigureOut">
              <a:rPr lang="ru-RU"/>
              <a:pPr>
                <a:defRPr/>
              </a:pPr>
              <a:t>07.11.2013</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A04960C-B413-404E-A7AD-02BC15EDCB5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57150" y="-11113"/>
            <a:ext cx="6915150" cy="9144001"/>
          </a:xfrm>
          <a:prstGeom prst="rect">
            <a:avLst/>
          </a:prstGeom>
          <a:gradFill flip="none" rotWithShape="1">
            <a:gsLst>
              <a:gs pos="77000">
                <a:schemeClr val="accent1">
                  <a:lumMod val="60000"/>
                  <a:lumOff val="40000"/>
                </a:schemeClr>
              </a:gs>
              <a:gs pos="35000">
                <a:schemeClr val="accent1">
                  <a:tint val="37000"/>
                  <a:satMod val="300000"/>
                </a:schemeClr>
              </a:gs>
              <a:gs pos="100000">
                <a:schemeClr val="accent1">
                  <a:tint val="15000"/>
                  <a:satMod val="350000"/>
                </a:schemeClr>
              </a:gs>
            </a:gsLst>
            <a:lin ang="18000000" scaled="0"/>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ru-RU"/>
          </a:p>
        </p:txBody>
      </p:sp>
      <p:sp>
        <p:nvSpPr>
          <p:cNvPr id="2051" name="WordArt 6"/>
          <p:cNvSpPr>
            <a:spLocks noChangeArrowheads="1" noChangeShapeType="1" noTextEdit="1"/>
          </p:cNvSpPr>
          <p:nvPr/>
        </p:nvSpPr>
        <p:spPr bwMode="auto">
          <a:xfrm>
            <a:off x="1052513" y="1285875"/>
            <a:ext cx="5032375" cy="1846263"/>
          </a:xfrm>
          <a:prstGeom prst="rect">
            <a:avLst/>
          </a:prstGeom>
        </p:spPr>
        <p:txBody>
          <a:bodyPr wrap="none" fromWordArt="1">
            <a:prstTxWarp prst="textPlain">
              <a:avLst>
                <a:gd name="adj" fmla="val 50000"/>
              </a:avLst>
            </a:prstTxWarp>
          </a:bodyPr>
          <a:lstStyle/>
          <a:p>
            <a:pPr algn="ctr"/>
            <a:r>
              <a:rPr lang="ru-RU" sz="200" i="1" kern="10">
                <a:ln w="9525">
                  <a:noFill/>
                  <a:round/>
                  <a:headEnd/>
                  <a:tailEnd/>
                </a:ln>
                <a:latin typeface="Times New Roman"/>
                <a:cs typeface="Times New Roman"/>
              </a:rPr>
              <a:t>Рекомендации </a:t>
            </a:r>
          </a:p>
          <a:p>
            <a:pPr algn="ctr"/>
            <a:r>
              <a:rPr lang="ru-RU" sz="200" i="1" kern="10">
                <a:ln w="9525">
                  <a:noFill/>
                  <a:round/>
                  <a:headEnd/>
                  <a:tailEnd/>
                </a:ln>
                <a:latin typeface="Times New Roman"/>
                <a:cs typeface="Times New Roman"/>
              </a:rPr>
              <a:t>родителям</a:t>
            </a:r>
          </a:p>
          <a:p>
            <a:pPr algn="ctr"/>
            <a:r>
              <a:rPr lang="ru-RU" sz="200" i="1" kern="10">
                <a:ln w="9525">
                  <a:noFill/>
                  <a:round/>
                  <a:headEnd/>
                  <a:tailEnd/>
                </a:ln>
                <a:latin typeface="Times New Roman"/>
                <a:cs typeface="Times New Roman"/>
              </a:rPr>
              <a:t>по укреплению </a:t>
            </a:r>
          </a:p>
          <a:p>
            <a:pPr algn="ctr"/>
            <a:r>
              <a:rPr lang="ru-RU" sz="200" i="1" kern="10">
                <a:ln w="9525">
                  <a:noFill/>
                  <a:round/>
                  <a:headEnd/>
                  <a:tailEnd/>
                </a:ln>
                <a:latin typeface="Times New Roman"/>
                <a:cs typeface="Times New Roman"/>
              </a:rPr>
              <a:t>здоровья детей</a:t>
            </a:r>
          </a:p>
        </p:txBody>
      </p:sp>
      <p:sp>
        <p:nvSpPr>
          <p:cNvPr id="2052" name="Text Box 7"/>
          <p:cNvSpPr txBox="1">
            <a:spLocks noChangeArrowheads="1"/>
          </p:cNvSpPr>
          <p:nvPr/>
        </p:nvSpPr>
        <p:spPr bwMode="auto">
          <a:xfrm>
            <a:off x="404813" y="8185150"/>
            <a:ext cx="5668962" cy="369888"/>
          </a:xfrm>
          <a:prstGeom prst="rect">
            <a:avLst/>
          </a:prstGeom>
          <a:noFill/>
          <a:ln w="9525">
            <a:noFill/>
            <a:miter lim="800000"/>
            <a:headEnd/>
            <a:tailEnd/>
          </a:ln>
        </p:spPr>
        <p:txBody>
          <a:bodyPr anchor="ctr">
            <a:spAutoFit/>
          </a:bodyPr>
          <a:lstStyle/>
          <a:p>
            <a:pPr>
              <a:spcBef>
                <a:spcPct val="50000"/>
              </a:spcBef>
            </a:pPr>
            <a:r>
              <a:rPr lang="ru-RU"/>
              <a:t>Подготовила: ст.воспитатель. Багдасарян.Г. Ю.</a:t>
            </a:r>
          </a:p>
        </p:txBody>
      </p:sp>
      <p:sp>
        <p:nvSpPr>
          <p:cNvPr id="2053" name="Заголовок 7"/>
          <p:cNvSpPr>
            <a:spLocks noGrp="1"/>
          </p:cNvSpPr>
          <p:nvPr>
            <p:ph type="title"/>
          </p:nvPr>
        </p:nvSpPr>
        <p:spPr>
          <a:xfrm>
            <a:off x="342900" y="142875"/>
            <a:ext cx="6172200" cy="561975"/>
          </a:xfrm>
        </p:spPr>
        <p:txBody>
          <a:bodyPr/>
          <a:lstStyle/>
          <a:p>
            <a:r>
              <a:rPr lang="ru-RU" sz="2400" i="1" smtClean="0"/>
              <a:t>Спортивная энциклопедия</a:t>
            </a:r>
          </a:p>
        </p:txBody>
      </p:sp>
      <p:pic>
        <p:nvPicPr>
          <p:cNvPr id="2054" name="Picture 9" descr="C:\Users\viki\AppData\Local\Microsoft\Windows\Temporary Internet Files\Content.IE5\RSWC3R1M\MCj04345990000[1].wmf"/>
          <p:cNvPicPr>
            <a:picLocks noChangeAspect="1" noChangeArrowheads="1"/>
          </p:cNvPicPr>
          <p:nvPr/>
        </p:nvPicPr>
        <p:blipFill>
          <a:blip r:embed="rId2" cstate="print"/>
          <a:srcRect/>
          <a:stretch>
            <a:fillRect/>
          </a:stretch>
        </p:blipFill>
        <p:spPr bwMode="auto">
          <a:xfrm>
            <a:off x="5599113" y="90488"/>
            <a:ext cx="973137" cy="1338262"/>
          </a:xfrm>
          <a:prstGeom prst="rect">
            <a:avLst/>
          </a:prstGeom>
          <a:noFill/>
          <a:ln w="9525">
            <a:noFill/>
            <a:miter lim="800000"/>
            <a:headEnd/>
            <a:tailEnd/>
          </a:ln>
        </p:spPr>
      </p:pic>
      <p:pic>
        <p:nvPicPr>
          <p:cNvPr id="2055" name="Picture 11" descr="C:\Users\viki\AppData\Local\Microsoft\Windows\Temporary Internet Files\Content.IE5\QYIAUPJ1\MCj04360450000[1].wmf"/>
          <p:cNvPicPr>
            <a:picLocks noChangeAspect="1" noChangeArrowheads="1"/>
          </p:cNvPicPr>
          <p:nvPr/>
        </p:nvPicPr>
        <p:blipFill>
          <a:blip r:embed="rId3" cstate="print"/>
          <a:srcRect/>
          <a:stretch>
            <a:fillRect/>
          </a:stretch>
        </p:blipFill>
        <p:spPr bwMode="auto">
          <a:xfrm>
            <a:off x="60325" y="4962525"/>
            <a:ext cx="2505075" cy="2965450"/>
          </a:xfrm>
          <a:prstGeom prst="rect">
            <a:avLst/>
          </a:prstGeom>
          <a:noFill/>
          <a:ln w="9525">
            <a:noFill/>
            <a:miter lim="800000"/>
            <a:headEnd/>
            <a:tailEnd/>
          </a:ln>
        </p:spPr>
      </p:pic>
      <p:pic>
        <p:nvPicPr>
          <p:cNvPr id="2056" name="Picture 12" descr="C:\Users\viki\AppData\Local\Microsoft\Windows\Temporary Internet Files\Content.IE5\5HM5BHCY\MCj04358390000[1].wmf"/>
          <p:cNvPicPr>
            <a:picLocks noChangeAspect="1" noChangeArrowheads="1"/>
          </p:cNvPicPr>
          <p:nvPr/>
        </p:nvPicPr>
        <p:blipFill>
          <a:blip r:embed="rId4" cstate="print"/>
          <a:srcRect/>
          <a:stretch>
            <a:fillRect/>
          </a:stretch>
        </p:blipFill>
        <p:spPr bwMode="auto">
          <a:xfrm>
            <a:off x="4292600" y="5327650"/>
            <a:ext cx="2279650" cy="2586038"/>
          </a:xfrm>
          <a:prstGeom prst="rect">
            <a:avLst/>
          </a:prstGeom>
          <a:noFill/>
          <a:ln w="9525">
            <a:noFill/>
            <a:miter lim="800000"/>
            <a:headEnd/>
            <a:tailEnd/>
          </a:ln>
        </p:spPr>
      </p:pic>
      <p:pic>
        <p:nvPicPr>
          <p:cNvPr id="2057" name="Picture 17" descr="C:\Users\viki\AppData\Local\Microsoft\Windows\Temporary Internet Files\Content.IE5\HT7649U9\MCj04283330000[1].wmf"/>
          <p:cNvPicPr>
            <a:picLocks noChangeAspect="1" noChangeArrowheads="1"/>
          </p:cNvPicPr>
          <p:nvPr/>
        </p:nvPicPr>
        <p:blipFill>
          <a:blip r:embed="rId5" cstate="print"/>
          <a:srcRect/>
          <a:stretch>
            <a:fillRect/>
          </a:stretch>
        </p:blipFill>
        <p:spPr bwMode="auto">
          <a:xfrm>
            <a:off x="2276475" y="4130675"/>
            <a:ext cx="2500313"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1071538"/>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БОСОХОЖДЕНИЕ</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 - </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endParaRPr>
          </a:p>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элемент закаливания организма</a:t>
            </a:r>
          </a:p>
        </p:txBody>
      </p:sp>
      <p:sp>
        <p:nvSpPr>
          <p:cNvPr id="8196" name="Прямоугольник 5"/>
          <p:cNvSpPr>
            <a:spLocks noChangeArrowheads="1"/>
          </p:cNvSpPr>
          <p:nvPr/>
        </p:nvSpPr>
        <p:spPr bwMode="auto">
          <a:xfrm>
            <a:off x="214313" y="3929063"/>
            <a:ext cx="6500812" cy="33242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ru-RU" sz="1400" b="1" u="sng">
                <a:solidFill>
                  <a:srgbClr val="FF0000"/>
                </a:solidFill>
                <a:latin typeface="Tahoma" pitchFamily="34" charset="0"/>
                <a:cs typeface="Tahoma" pitchFamily="34" charset="0"/>
              </a:rPr>
              <a:t>Как и когда лучше заняться босохождением?</a:t>
            </a:r>
          </a:p>
          <a:p>
            <a:pPr algn="ctr">
              <a:defRPr/>
            </a:pPr>
            <a:endParaRPr lang="ru-RU" sz="1400" b="1" u="sng">
              <a:solidFill>
                <a:srgbClr val="FF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Разумеется, зимой в холода начинать приучать ребенка к подобному не стоит, но весной или летом, малыш вполне может бегать босиком по полу дома, а еще лучше – по зеленой траве.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Ребенок должен регулярно ходить босиком, настоящий закаливающий  эффект наступает лишь после длительных систематических тренировках.</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 Используйте специальные резиновые коврики с шиповым рифлением. Каждое утро начинайте зарядку с ходьбы босиком на таком коврике.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Полезно массировать стопы ног с помощью скалки или круглой палки, катая их подошвами по несколько минут в день.</a:t>
            </a:r>
          </a:p>
          <a:p>
            <a:pPr algn="just">
              <a:buFont typeface="Wingdings" pitchFamily="2" charset="2"/>
              <a:buChar char="ü"/>
              <a:defRPr/>
            </a:pPr>
            <a:endParaRPr lang="ru-RU" sz="1400">
              <a:solidFill>
                <a:srgbClr val="000000"/>
              </a:solidFill>
              <a:latin typeface="Tahoma" pitchFamily="34" charset="0"/>
              <a:cs typeface="Tahoma" pitchFamily="34" charset="0"/>
            </a:endParaRPr>
          </a:p>
        </p:txBody>
      </p:sp>
      <p:sp>
        <p:nvSpPr>
          <p:cNvPr id="11269" name="Прямоугольник 12"/>
          <p:cNvSpPr>
            <a:spLocks noChangeArrowheads="1"/>
          </p:cNvSpPr>
          <p:nvPr/>
        </p:nvSpPr>
        <p:spPr bwMode="auto">
          <a:xfrm>
            <a:off x="142875" y="1643063"/>
            <a:ext cx="6572250" cy="2246312"/>
          </a:xfrm>
          <a:prstGeom prst="rect">
            <a:avLst/>
          </a:prstGeom>
          <a:noFill/>
          <a:ln w="9525">
            <a:noFill/>
            <a:miter lim="800000"/>
            <a:headEnd/>
            <a:tailEnd/>
          </a:ln>
        </p:spPr>
        <p:txBody>
          <a:bodyPr>
            <a:spAutoFit/>
          </a:bodyPr>
          <a:lstStyle/>
          <a:p>
            <a:pPr algn="just"/>
            <a:endParaRPr lang="ru-RU" sz="1400"/>
          </a:p>
          <a:p>
            <a:pPr algn="just"/>
            <a:r>
              <a:rPr lang="ru-RU" sz="1400"/>
              <a:t>Еще один способ закалки – это </a:t>
            </a:r>
            <a:r>
              <a:rPr lang="ru-RU" sz="1400" b="1">
                <a:solidFill>
                  <a:srgbClr val="0070C0"/>
                </a:solidFill>
              </a:rPr>
              <a:t>прогулки босиком</a:t>
            </a:r>
            <a:r>
              <a:rPr lang="ru-RU" sz="1400"/>
              <a:t>. </a:t>
            </a:r>
          </a:p>
          <a:p>
            <a:pPr algn="just"/>
            <a:r>
              <a:rPr lang="ru-RU" sz="1400"/>
              <a:t>Хождение босиком не только закаляет, но и стимулирует нервные окончания, находящиеся на стопе, положительно влияет на работу внутренних органов.  По мнению некоторых специалистов</a:t>
            </a:r>
            <a:r>
              <a:rPr lang="ru-RU" sz="1400" i="1">
                <a:solidFill>
                  <a:srgbClr val="0070C0"/>
                </a:solidFill>
              </a:rPr>
              <a:t>, подошвы ног – это своеобразный распределительный щит с 72 тыс. нервных окончаний, через который можно  подключиться  к любому органу – головному мозгу, легким и верхним дыхательным путям, печени и почкам, эндокринным железам и др. органам. </a:t>
            </a:r>
          </a:p>
          <a:p>
            <a:pPr algn="just"/>
            <a:r>
              <a:rPr lang="ru-RU" sz="1400"/>
              <a:t>. </a:t>
            </a:r>
          </a:p>
        </p:txBody>
      </p:sp>
      <p:grpSp>
        <p:nvGrpSpPr>
          <p:cNvPr id="11270" name="Группа 14"/>
          <p:cNvGrpSpPr>
            <a:grpSpLocks/>
          </p:cNvGrpSpPr>
          <p:nvPr/>
        </p:nvGrpSpPr>
        <p:grpSpPr bwMode="auto">
          <a:xfrm>
            <a:off x="231775" y="1452563"/>
            <a:ext cx="6459538" cy="461962"/>
            <a:chOff x="231291" y="1452203"/>
            <a:chExt cx="6459729" cy="461963"/>
          </a:xfrm>
        </p:grpSpPr>
        <p:pic>
          <p:nvPicPr>
            <p:cNvPr id="11289"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5015586">
              <a:off x="940909" y="1498240"/>
              <a:ext cx="400050" cy="390525"/>
            </a:xfrm>
            <a:prstGeom prst="rect">
              <a:avLst/>
            </a:prstGeom>
            <a:noFill/>
            <a:ln w="9525">
              <a:noFill/>
              <a:miter lim="800000"/>
              <a:headEnd/>
              <a:tailEnd/>
            </a:ln>
          </p:spPr>
        </p:pic>
        <p:pic>
          <p:nvPicPr>
            <p:cNvPr id="11290"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5062684">
              <a:off x="1626895" y="1514116"/>
              <a:ext cx="400050" cy="400050"/>
            </a:xfrm>
            <a:prstGeom prst="rect">
              <a:avLst/>
            </a:prstGeom>
            <a:noFill/>
            <a:ln w="9525">
              <a:noFill/>
              <a:miter lim="800000"/>
              <a:headEnd/>
              <a:tailEnd/>
            </a:ln>
          </p:spPr>
        </p:pic>
        <p:pic>
          <p:nvPicPr>
            <p:cNvPr id="11291"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2346827" y="1457759"/>
              <a:ext cx="400050" cy="388937"/>
            </a:xfrm>
            <a:prstGeom prst="rect">
              <a:avLst/>
            </a:prstGeom>
            <a:noFill/>
            <a:ln w="9525">
              <a:noFill/>
              <a:miter lim="800000"/>
              <a:headEnd/>
              <a:tailEnd/>
            </a:ln>
          </p:spPr>
        </p:pic>
        <p:pic>
          <p:nvPicPr>
            <p:cNvPr id="11292"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3132639" y="1457759"/>
              <a:ext cx="400050" cy="388938"/>
            </a:xfrm>
            <a:prstGeom prst="rect">
              <a:avLst/>
            </a:prstGeom>
            <a:noFill/>
            <a:ln w="9525">
              <a:noFill/>
              <a:miter lim="800000"/>
              <a:headEnd/>
              <a:tailEnd/>
            </a:ln>
          </p:spPr>
        </p:pic>
        <p:pic>
          <p:nvPicPr>
            <p:cNvPr id="11293"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3938296" y="1456965"/>
              <a:ext cx="400050" cy="390525"/>
            </a:xfrm>
            <a:prstGeom prst="rect">
              <a:avLst/>
            </a:prstGeom>
            <a:noFill/>
            <a:ln w="9525">
              <a:noFill/>
              <a:miter lim="800000"/>
              <a:headEnd/>
              <a:tailEnd/>
            </a:ln>
          </p:spPr>
        </p:pic>
        <p:pic>
          <p:nvPicPr>
            <p:cNvPr id="11294"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4724108" y="1456965"/>
              <a:ext cx="400050" cy="390525"/>
            </a:xfrm>
            <a:prstGeom prst="rect">
              <a:avLst/>
            </a:prstGeom>
            <a:noFill/>
            <a:ln w="9525">
              <a:noFill/>
              <a:miter lim="800000"/>
              <a:headEnd/>
              <a:tailEnd/>
            </a:ln>
          </p:spPr>
        </p:pic>
        <p:pic>
          <p:nvPicPr>
            <p:cNvPr id="11295"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5581353" y="1456965"/>
              <a:ext cx="400050" cy="390525"/>
            </a:xfrm>
            <a:prstGeom prst="rect">
              <a:avLst/>
            </a:prstGeom>
            <a:noFill/>
            <a:ln w="9525">
              <a:noFill/>
              <a:miter lim="800000"/>
              <a:headEnd/>
              <a:tailEnd/>
            </a:ln>
          </p:spPr>
        </p:pic>
        <p:pic>
          <p:nvPicPr>
            <p:cNvPr id="11296"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6295733" y="1456965"/>
              <a:ext cx="400050" cy="390525"/>
            </a:xfrm>
            <a:prstGeom prst="rect">
              <a:avLst/>
            </a:prstGeom>
            <a:noFill/>
            <a:ln w="9525">
              <a:noFill/>
              <a:miter lim="800000"/>
              <a:headEnd/>
              <a:tailEnd/>
            </a:ln>
          </p:spPr>
        </p:pic>
        <p:pic>
          <p:nvPicPr>
            <p:cNvPr id="11297"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5015586">
              <a:off x="226529" y="1512607"/>
              <a:ext cx="400050" cy="390525"/>
            </a:xfrm>
            <a:prstGeom prst="rect">
              <a:avLst/>
            </a:prstGeom>
            <a:noFill/>
            <a:ln w="9525">
              <a:noFill/>
              <a:miter lim="800000"/>
              <a:headEnd/>
              <a:tailEnd/>
            </a:ln>
          </p:spPr>
        </p:pic>
      </p:grpSp>
      <p:pic>
        <p:nvPicPr>
          <p:cNvPr id="11271"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8748263" flipH="1">
            <a:off x="4508501" y="8370887"/>
            <a:ext cx="400050" cy="390525"/>
          </a:xfrm>
          <a:prstGeom prst="rect">
            <a:avLst/>
          </a:prstGeom>
          <a:noFill/>
          <a:ln w="9525">
            <a:noFill/>
            <a:miter lim="800000"/>
            <a:headEnd/>
            <a:tailEnd/>
          </a:ln>
        </p:spPr>
      </p:pic>
      <p:pic>
        <p:nvPicPr>
          <p:cNvPr id="11272"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528342" flipH="1">
            <a:off x="6116638" y="6116638"/>
            <a:ext cx="400050" cy="400050"/>
          </a:xfrm>
          <a:prstGeom prst="rect">
            <a:avLst/>
          </a:prstGeom>
          <a:noFill/>
          <a:ln w="9525">
            <a:noFill/>
            <a:miter lim="800000"/>
            <a:headEnd/>
            <a:tailEnd/>
          </a:ln>
        </p:spPr>
      </p:pic>
      <p:pic>
        <p:nvPicPr>
          <p:cNvPr id="11273"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9780924" flipH="1">
            <a:off x="6100763" y="4822825"/>
            <a:ext cx="400050" cy="388938"/>
          </a:xfrm>
          <a:prstGeom prst="rect">
            <a:avLst/>
          </a:prstGeom>
          <a:noFill/>
          <a:ln w="9525">
            <a:noFill/>
            <a:miter lim="800000"/>
            <a:headEnd/>
            <a:tailEnd/>
          </a:ln>
        </p:spPr>
      </p:pic>
      <p:pic>
        <p:nvPicPr>
          <p:cNvPr id="11274"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3927194" flipH="1">
            <a:off x="4988719" y="6784181"/>
            <a:ext cx="400050" cy="388938"/>
          </a:xfrm>
          <a:prstGeom prst="rect">
            <a:avLst/>
          </a:prstGeom>
          <a:noFill/>
          <a:ln w="9525">
            <a:noFill/>
            <a:miter lim="800000"/>
            <a:headEnd/>
            <a:tailEnd/>
          </a:ln>
        </p:spPr>
      </p:pic>
      <p:pic>
        <p:nvPicPr>
          <p:cNvPr id="11275"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7755059" flipH="1">
            <a:off x="5322888" y="8469312"/>
            <a:ext cx="400050" cy="390525"/>
          </a:xfrm>
          <a:prstGeom prst="rect">
            <a:avLst/>
          </a:prstGeom>
          <a:noFill/>
          <a:ln w="9525">
            <a:noFill/>
            <a:miter lim="800000"/>
            <a:headEnd/>
            <a:tailEnd/>
          </a:ln>
        </p:spPr>
      </p:pic>
      <p:pic>
        <p:nvPicPr>
          <p:cNvPr id="11276"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480998" flipH="1">
            <a:off x="130176" y="8621712"/>
            <a:ext cx="400050" cy="390525"/>
          </a:xfrm>
          <a:prstGeom prst="rect">
            <a:avLst/>
          </a:prstGeom>
          <a:noFill/>
          <a:ln w="9525">
            <a:noFill/>
            <a:miter lim="800000"/>
            <a:headEnd/>
            <a:tailEnd/>
          </a:ln>
        </p:spPr>
      </p:pic>
      <p:pic>
        <p:nvPicPr>
          <p:cNvPr id="11277"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6643817" flipH="1">
            <a:off x="5948363" y="314325"/>
            <a:ext cx="400050" cy="390525"/>
          </a:xfrm>
          <a:prstGeom prst="rect">
            <a:avLst/>
          </a:prstGeom>
          <a:noFill/>
          <a:ln w="9525">
            <a:noFill/>
            <a:miter lim="800000"/>
            <a:headEnd/>
            <a:tailEnd/>
          </a:ln>
        </p:spPr>
      </p:pic>
      <p:pic>
        <p:nvPicPr>
          <p:cNvPr id="11278"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6643817" flipH="1">
            <a:off x="519113" y="314325"/>
            <a:ext cx="400050" cy="390525"/>
          </a:xfrm>
          <a:prstGeom prst="rect">
            <a:avLst/>
          </a:prstGeom>
          <a:noFill/>
          <a:ln w="9525">
            <a:noFill/>
            <a:miter lim="800000"/>
            <a:headEnd/>
            <a:tailEnd/>
          </a:ln>
        </p:spPr>
      </p:pic>
      <p:pic>
        <p:nvPicPr>
          <p:cNvPr id="11279"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8198055" flipH="1">
            <a:off x="6145213" y="8674100"/>
            <a:ext cx="400050" cy="390525"/>
          </a:xfrm>
          <a:prstGeom prst="rect">
            <a:avLst/>
          </a:prstGeom>
          <a:noFill/>
          <a:ln w="9525">
            <a:noFill/>
            <a:miter lim="800000"/>
            <a:headEnd/>
            <a:tailEnd/>
          </a:ln>
        </p:spPr>
      </p:pic>
      <p:sp>
        <p:nvSpPr>
          <p:cNvPr id="11280" name="TextBox 25"/>
          <p:cNvSpPr txBox="1">
            <a:spLocks noChangeArrowheads="1"/>
          </p:cNvSpPr>
          <p:nvPr/>
        </p:nvSpPr>
        <p:spPr bwMode="auto">
          <a:xfrm>
            <a:off x="214313" y="7358063"/>
            <a:ext cx="6429375" cy="1323975"/>
          </a:xfrm>
          <a:prstGeom prst="rect">
            <a:avLst/>
          </a:prstGeom>
          <a:noFill/>
          <a:ln w="9525">
            <a:noFill/>
            <a:miter lim="800000"/>
            <a:headEnd/>
            <a:tailEnd/>
          </a:ln>
        </p:spPr>
        <p:txBody>
          <a:bodyPr>
            <a:spAutoFit/>
          </a:bodyPr>
          <a:lstStyle/>
          <a:p>
            <a:pPr algn="ctr"/>
            <a:r>
              <a:rPr lang="ru-RU" sz="1600" i="1"/>
              <a:t>При ходьбе босиком увеличивается интенсивная деятельность почти всех мышц, стимулируется кровообращение во всем организме, улучшается умственная деятельность.  </a:t>
            </a:r>
          </a:p>
          <a:p>
            <a:pPr algn="ctr"/>
            <a:endParaRPr lang="ru-RU" sz="1600" i="1"/>
          </a:p>
        </p:txBody>
      </p:sp>
      <p:pic>
        <p:nvPicPr>
          <p:cNvPr id="11281"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9433362" flipH="1">
            <a:off x="6238875" y="4102100"/>
            <a:ext cx="400050" cy="388938"/>
          </a:xfrm>
          <a:prstGeom prst="rect">
            <a:avLst/>
          </a:prstGeom>
          <a:noFill/>
          <a:ln w="9525">
            <a:noFill/>
            <a:miter lim="800000"/>
            <a:headEnd/>
            <a:tailEnd/>
          </a:ln>
        </p:spPr>
      </p:pic>
      <p:pic>
        <p:nvPicPr>
          <p:cNvPr id="11282"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8459382" flipH="1">
            <a:off x="5596732" y="3456781"/>
            <a:ext cx="400050" cy="388937"/>
          </a:xfrm>
          <a:prstGeom prst="rect">
            <a:avLst/>
          </a:prstGeom>
          <a:noFill/>
          <a:ln w="9525">
            <a:noFill/>
            <a:miter lim="800000"/>
            <a:headEnd/>
            <a:tailEnd/>
          </a:ln>
        </p:spPr>
      </p:pic>
      <p:pic>
        <p:nvPicPr>
          <p:cNvPr id="11283"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480998" flipH="1">
            <a:off x="773113" y="8347075"/>
            <a:ext cx="400050" cy="390525"/>
          </a:xfrm>
          <a:prstGeom prst="rect">
            <a:avLst/>
          </a:prstGeom>
          <a:noFill/>
          <a:ln w="9525">
            <a:noFill/>
            <a:miter lim="800000"/>
            <a:headEnd/>
            <a:tailEnd/>
          </a:ln>
        </p:spPr>
      </p:pic>
      <p:pic>
        <p:nvPicPr>
          <p:cNvPr id="11284"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480998" flipH="1">
            <a:off x="1541463" y="8193087"/>
            <a:ext cx="400050" cy="390525"/>
          </a:xfrm>
          <a:prstGeom prst="rect">
            <a:avLst/>
          </a:prstGeom>
          <a:noFill/>
          <a:ln w="9525">
            <a:noFill/>
            <a:miter lim="800000"/>
            <a:headEnd/>
            <a:tailEnd/>
          </a:ln>
        </p:spPr>
      </p:pic>
      <p:pic>
        <p:nvPicPr>
          <p:cNvPr id="11285"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8136839" flipH="1">
            <a:off x="4744244" y="3461544"/>
            <a:ext cx="400050" cy="388938"/>
          </a:xfrm>
          <a:prstGeom prst="rect">
            <a:avLst/>
          </a:prstGeom>
          <a:noFill/>
          <a:ln w="9525">
            <a:noFill/>
            <a:miter lim="800000"/>
            <a:headEnd/>
            <a:tailEnd/>
          </a:ln>
        </p:spPr>
      </p:pic>
      <p:pic>
        <p:nvPicPr>
          <p:cNvPr id="11286"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7578600" flipH="1">
            <a:off x="3901282" y="3474244"/>
            <a:ext cx="400050" cy="388937"/>
          </a:xfrm>
          <a:prstGeom prst="rect">
            <a:avLst/>
          </a:prstGeom>
          <a:noFill/>
          <a:ln w="9525">
            <a:noFill/>
            <a:miter lim="800000"/>
            <a:headEnd/>
            <a:tailEnd/>
          </a:ln>
        </p:spPr>
      </p:pic>
      <p:pic>
        <p:nvPicPr>
          <p:cNvPr id="11287"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7578600" flipH="1">
            <a:off x="3056732" y="3474244"/>
            <a:ext cx="400050" cy="388937"/>
          </a:xfrm>
          <a:prstGeom prst="rect">
            <a:avLst/>
          </a:prstGeom>
          <a:noFill/>
          <a:ln w="9525">
            <a:noFill/>
            <a:miter lim="800000"/>
            <a:headEnd/>
            <a:tailEnd/>
          </a:ln>
        </p:spPr>
      </p:pic>
      <p:pic>
        <p:nvPicPr>
          <p:cNvPr id="34"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9215870" flipH="1">
            <a:off x="2364100" y="3434712"/>
            <a:ext cx="400050" cy="388937"/>
          </a:xfrm>
          <a:prstGeom prst="rect">
            <a:avLst/>
          </a:prstGeom>
          <a:noFill/>
          <a:ln w="9525">
            <a:noFill/>
            <a:miter lim="800000"/>
            <a:headEnd/>
            <a:tailEnd/>
          </a:ln>
          <a:scene3d>
            <a:camera prst="isometricOffAxis1Right"/>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Прямоугольник 5"/>
          <p:cNvSpPr/>
          <p:nvPr/>
        </p:nvSpPr>
        <p:spPr>
          <a:xfrm>
            <a:off x="-1500222" y="425421"/>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6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ПЛОСКОСТОПИЕ</a:t>
            </a:r>
          </a:p>
        </p:txBody>
      </p:sp>
      <p:sp>
        <p:nvSpPr>
          <p:cNvPr id="12292" name="TextBox 6"/>
          <p:cNvSpPr txBox="1">
            <a:spLocks noChangeArrowheads="1"/>
          </p:cNvSpPr>
          <p:nvPr/>
        </p:nvSpPr>
        <p:spPr bwMode="auto">
          <a:xfrm>
            <a:off x="0" y="755650"/>
            <a:ext cx="6858000" cy="1069975"/>
          </a:xfrm>
          <a:prstGeom prst="rect">
            <a:avLst/>
          </a:prstGeom>
          <a:noFill/>
          <a:ln w="9525">
            <a:noFill/>
            <a:miter lim="800000"/>
            <a:headEnd/>
            <a:tailEnd/>
          </a:ln>
        </p:spPr>
        <p:txBody>
          <a:bodyPr>
            <a:spAutoFit/>
          </a:bodyPr>
          <a:lstStyle/>
          <a:p>
            <a:pPr algn="ctr"/>
            <a:r>
              <a:rPr lang="ru-RU" sz="1600" i="1">
                <a:latin typeface="Arno Pro Caption" pitchFamily="18" charset="0"/>
              </a:rPr>
              <a:t>Окончательно стопа формируется у ребенка к 7-8 годам. Плоскостопие считается одним из самых распространенных заболеваний у  детей. Но родители часто не воспринимают это заболевание всерьез и это неправильная позиция. </a:t>
            </a:r>
          </a:p>
        </p:txBody>
      </p:sp>
      <p:sp>
        <p:nvSpPr>
          <p:cNvPr id="8" name="Прямоугольник 7"/>
          <p:cNvSpPr/>
          <p:nvPr/>
        </p:nvSpPr>
        <p:spPr>
          <a:xfrm>
            <a:off x="340053" y="1928794"/>
            <a:ext cx="6232219" cy="523220"/>
          </a:xfrm>
          <a:prstGeom prst="rect">
            <a:avLst/>
          </a:prstGeom>
          <a:noFill/>
        </p:spPr>
        <p:txBody>
          <a:bodyPr wrap="none">
            <a:spAutoFit/>
          </a:bodyPr>
          <a:lstStyle/>
          <a:p>
            <a:pPr algn="ctr">
              <a:defRPr/>
            </a:pPr>
            <a:r>
              <a:rPr lang="ru-RU" sz="2800" b="1" dirty="0">
                <a:ln w="31550" cmpd="sng">
                  <a:solidFill>
                    <a:srgbClr val="FF3399"/>
                  </a:solidFill>
                  <a:prstDash val="solid"/>
                </a:ln>
                <a:solidFill>
                  <a:srgbClr val="FFFFFF"/>
                </a:solidFill>
                <a:effectLst>
                  <a:innerShdw blurRad="63500" dist="50800" dir="8100000">
                    <a:prstClr val="black">
                      <a:alpha val="50000"/>
                    </a:prstClr>
                  </a:innerShdw>
                </a:effectLst>
              </a:rPr>
              <a:t>Как предупредить плоскостопие?</a:t>
            </a:r>
          </a:p>
        </p:txBody>
      </p:sp>
      <p:sp>
        <p:nvSpPr>
          <p:cNvPr id="12294" name="TextBox 8"/>
          <p:cNvSpPr txBox="1">
            <a:spLocks noChangeArrowheads="1"/>
          </p:cNvSpPr>
          <p:nvPr/>
        </p:nvSpPr>
        <p:spPr bwMode="auto">
          <a:xfrm>
            <a:off x="285750" y="3000375"/>
            <a:ext cx="6357938" cy="1816100"/>
          </a:xfrm>
          <a:prstGeom prst="rect">
            <a:avLst/>
          </a:prstGeom>
          <a:noFill/>
          <a:ln w="9525">
            <a:noFill/>
            <a:miter lim="800000"/>
            <a:headEnd/>
            <a:tailEnd/>
          </a:ln>
        </p:spPr>
        <p:txBody>
          <a:bodyPr>
            <a:spAutoFit/>
          </a:bodyPr>
          <a:lstStyle/>
          <a:p>
            <a:pPr>
              <a:buFont typeface="Wingdings" pitchFamily="2" charset="2"/>
              <a:buChar char="q"/>
            </a:pPr>
            <a:r>
              <a:rPr lang="ru-RU" sz="1600" i="1"/>
              <a:t> Обувь у ребенка должна быть сделана из </a:t>
            </a:r>
            <a:r>
              <a:rPr lang="ru-RU" sz="1600" i="1">
                <a:solidFill>
                  <a:srgbClr val="D60093"/>
                </a:solidFill>
              </a:rPr>
              <a:t>натуральных материалов</a:t>
            </a:r>
            <a:r>
              <a:rPr lang="ru-RU" sz="1600" i="1"/>
              <a:t>, внутри с твердым </a:t>
            </a:r>
            <a:r>
              <a:rPr lang="ru-RU" sz="1600" i="1">
                <a:solidFill>
                  <a:srgbClr val="D60093"/>
                </a:solidFill>
              </a:rPr>
              <a:t>супинатором</a:t>
            </a:r>
            <a:r>
              <a:rPr lang="ru-RU" sz="1600" i="1"/>
              <a:t>, поднимающим внутренний край стопы.</a:t>
            </a:r>
          </a:p>
          <a:p>
            <a:pPr>
              <a:buFont typeface="Wingdings" pitchFamily="2" charset="2"/>
              <a:buChar char="q"/>
            </a:pPr>
            <a:r>
              <a:rPr lang="ru-RU" sz="1600" i="1"/>
              <a:t> Подошва детской обуви должна быть гибкой  и иметь </a:t>
            </a:r>
            <a:r>
              <a:rPr lang="ru-RU" sz="1600" i="1">
                <a:solidFill>
                  <a:srgbClr val="D60093"/>
                </a:solidFill>
              </a:rPr>
              <a:t>каблук (5-10 мм)</a:t>
            </a:r>
            <a:r>
              <a:rPr lang="ru-RU" sz="1600" i="1"/>
              <a:t>, искусственно поднимающий свод стопы, защищающий пятку от ушибов</a:t>
            </a:r>
          </a:p>
          <a:p>
            <a:pPr>
              <a:buFont typeface="Wingdings" pitchFamily="2" charset="2"/>
              <a:buChar char="q"/>
            </a:pPr>
            <a:endParaRPr lang="ru-RU" sz="1600" i="1"/>
          </a:p>
        </p:txBody>
      </p:sp>
      <p:pic>
        <p:nvPicPr>
          <p:cNvPr id="12295" name="Picture 5" descr="C:\Users\viki\AppData\Local\Microsoft\Windows\Temporary Internet Files\Content.IE5\HT7649U9\MCBD10572_0000[1].wmf"/>
          <p:cNvPicPr>
            <a:picLocks noChangeAspect="1" noChangeArrowheads="1"/>
          </p:cNvPicPr>
          <p:nvPr/>
        </p:nvPicPr>
        <p:blipFill>
          <a:blip r:embed="rId2" cstate="print"/>
          <a:srcRect/>
          <a:stretch>
            <a:fillRect/>
          </a:stretch>
        </p:blipFill>
        <p:spPr bwMode="auto">
          <a:xfrm>
            <a:off x="285750" y="4552950"/>
            <a:ext cx="2598738" cy="2305050"/>
          </a:xfrm>
          <a:prstGeom prst="rect">
            <a:avLst/>
          </a:prstGeom>
          <a:noFill/>
          <a:ln w="9525">
            <a:noFill/>
            <a:miter lim="800000"/>
            <a:headEnd/>
            <a:tailEnd/>
          </a:ln>
        </p:spPr>
      </p:pic>
      <p:pic>
        <p:nvPicPr>
          <p:cNvPr id="12296" name="Picture 7" descr="C:\Users\viki\AppData\Local\Microsoft\Windows\Temporary Internet Files\Content.IE5\6NZXK4SD\MCj00903600000[1].wmf"/>
          <p:cNvPicPr>
            <a:picLocks noChangeAspect="1" noChangeArrowheads="1"/>
          </p:cNvPicPr>
          <p:nvPr/>
        </p:nvPicPr>
        <p:blipFill>
          <a:blip r:embed="rId3" cstate="print"/>
          <a:srcRect/>
          <a:stretch>
            <a:fillRect/>
          </a:stretch>
        </p:blipFill>
        <p:spPr bwMode="auto">
          <a:xfrm>
            <a:off x="0" y="2500313"/>
            <a:ext cx="6861175" cy="574675"/>
          </a:xfrm>
          <a:prstGeom prst="rect">
            <a:avLst/>
          </a:prstGeom>
          <a:noFill/>
          <a:ln w="9525">
            <a:noFill/>
            <a:miter lim="800000"/>
            <a:headEnd/>
            <a:tailEnd/>
          </a:ln>
        </p:spPr>
      </p:pic>
      <p:grpSp>
        <p:nvGrpSpPr>
          <p:cNvPr id="12297" name="Группа 14"/>
          <p:cNvGrpSpPr>
            <a:grpSpLocks/>
          </p:cNvGrpSpPr>
          <p:nvPr/>
        </p:nvGrpSpPr>
        <p:grpSpPr bwMode="auto">
          <a:xfrm>
            <a:off x="5456238" y="7997825"/>
            <a:ext cx="1285875" cy="1074738"/>
            <a:chOff x="207963" y="7354889"/>
            <a:chExt cx="1285496" cy="1074736"/>
          </a:xfrm>
        </p:grpSpPr>
        <p:pic>
          <p:nvPicPr>
            <p:cNvPr id="12302" name="Picture 3" descr="C:\Users\viki\AppData\Local\Microsoft\Windows\Temporary Internet Files\Content.IE5\YHBMSOS7\MCHH01678_0000[1].wmf"/>
            <p:cNvPicPr>
              <a:picLocks noChangeAspect="1" noChangeArrowheads="1"/>
            </p:cNvPicPr>
            <p:nvPr/>
          </p:nvPicPr>
          <p:blipFill>
            <a:blip r:embed="rId4" cstate="print"/>
            <a:srcRect/>
            <a:stretch>
              <a:fillRect/>
            </a:stretch>
          </p:blipFill>
          <p:spPr bwMode="auto">
            <a:xfrm>
              <a:off x="708025" y="7354889"/>
              <a:ext cx="785434" cy="717574"/>
            </a:xfrm>
            <a:prstGeom prst="rect">
              <a:avLst/>
            </a:prstGeom>
            <a:noFill/>
            <a:ln w="9525">
              <a:noFill/>
              <a:miter lim="800000"/>
              <a:headEnd/>
              <a:tailEnd/>
            </a:ln>
          </p:spPr>
        </p:pic>
        <p:pic>
          <p:nvPicPr>
            <p:cNvPr id="12303" name="Picture 3" descr="C:\Users\viki\AppData\Local\Microsoft\Windows\Temporary Internet Files\Content.IE5\YHBMSOS7\MCHH01678_0000[1].wmf"/>
            <p:cNvPicPr>
              <a:picLocks noChangeAspect="1" noChangeArrowheads="1"/>
            </p:cNvPicPr>
            <p:nvPr/>
          </p:nvPicPr>
          <p:blipFill>
            <a:blip r:embed="rId4" cstate="print"/>
            <a:srcRect/>
            <a:stretch>
              <a:fillRect/>
            </a:stretch>
          </p:blipFill>
          <p:spPr bwMode="auto">
            <a:xfrm flipH="1">
              <a:off x="207963" y="7640638"/>
              <a:ext cx="863600" cy="788987"/>
            </a:xfrm>
            <a:prstGeom prst="rect">
              <a:avLst/>
            </a:prstGeom>
            <a:noFill/>
            <a:ln w="9525">
              <a:noFill/>
              <a:miter lim="800000"/>
              <a:headEnd/>
              <a:tailEnd/>
            </a:ln>
          </p:spPr>
        </p:pic>
      </p:grpSp>
      <p:sp>
        <p:nvSpPr>
          <p:cNvPr id="12298" name="TextBox 16"/>
          <p:cNvSpPr txBox="1">
            <a:spLocks noChangeArrowheads="1"/>
          </p:cNvSpPr>
          <p:nvPr/>
        </p:nvSpPr>
        <p:spPr bwMode="auto">
          <a:xfrm>
            <a:off x="2000250" y="4462463"/>
            <a:ext cx="5429250" cy="1323975"/>
          </a:xfrm>
          <a:prstGeom prst="rect">
            <a:avLst/>
          </a:prstGeom>
          <a:noFill/>
          <a:ln w="9525">
            <a:noFill/>
            <a:miter lim="800000"/>
            <a:headEnd/>
            <a:tailEnd/>
          </a:ln>
        </p:spPr>
        <p:txBody>
          <a:bodyPr>
            <a:spAutoFit/>
          </a:bodyPr>
          <a:lstStyle/>
          <a:p>
            <a:pPr>
              <a:buFont typeface="Wingdings" pitchFamily="2" charset="2"/>
              <a:buChar char="q"/>
            </a:pPr>
            <a:r>
              <a:rPr lang="ru-RU" sz="1600" i="1"/>
              <a:t> Обувь должна соответствовать форме </a:t>
            </a:r>
          </a:p>
          <a:p>
            <a:r>
              <a:rPr lang="ru-RU" sz="1600" i="1"/>
              <a:t>и размеру стопы, была </a:t>
            </a:r>
            <a:r>
              <a:rPr lang="ru-RU" sz="1600" i="1">
                <a:solidFill>
                  <a:srgbClr val="D60093"/>
                </a:solidFill>
              </a:rPr>
              <a:t>удобной при носке </a:t>
            </a:r>
            <a:r>
              <a:rPr lang="ru-RU" sz="1600" i="1"/>
              <a:t>и не мешала естественному развитию ноги, не сдавливала стопу, нарушая кровообращение и вызывая потертости.  </a:t>
            </a:r>
          </a:p>
        </p:txBody>
      </p:sp>
      <p:sp>
        <p:nvSpPr>
          <p:cNvPr id="12299" name="TextBox 17"/>
          <p:cNvSpPr txBox="1">
            <a:spLocks noChangeArrowheads="1"/>
          </p:cNvSpPr>
          <p:nvPr/>
        </p:nvSpPr>
        <p:spPr bwMode="auto">
          <a:xfrm>
            <a:off x="3143250" y="5716588"/>
            <a:ext cx="3714750" cy="1570037"/>
          </a:xfrm>
          <a:prstGeom prst="rect">
            <a:avLst/>
          </a:prstGeom>
          <a:noFill/>
          <a:ln w="9525">
            <a:noFill/>
            <a:miter lim="800000"/>
            <a:headEnd/>
            <a:tailEnd/>
          </a:ln>
        </p:spPr>
        <p:txBody>
          <a:bodyPr>
            <a:spAutoFit/>
          </a:bodyPr>
          <a:lstStyle/>
          <a:p>
            <a:pPr>
              <a:buFont typeface="Wingdings" pitchFamily="2" charset="2"/>
              <a:buChar char="q"/>
            </a:pPr>
            <a:r>
              <a:rPr lang="ru-RU" sz="1600" i="1"/>
              <a:t> По весу обувь должна быть максимально </a:t>
            </a:r>
            <a:r>
              <a:rPr lang="ru-RU" sz="1600" i="1">
                <a:solidFill>
                  <a:srgbClr val="D60093"/>
                </a:solidFill>
              </a:rPr>
              <a:t>легкой, </a:t>
            </a:r>
            <a:r>
              <a:rPr lang="ru-RU" sz="1600" i="1"/>
              <a:t>достаточно жесткой, с хорошим задником</a:t>
            </a:r>
            <a:endParaRPr lang="en-US" sz="1600" i="1"/>
          </a:p>
          <a:p>
            <a:pPr>
              <a:buFont typeface="Wingdings" pitchFamily="2" charset="2"/>
              <a:buChar char="q"/>
            </a:pPr>
            <a:r>
              <a:rPr lang="en-US" sz="1600" i="1"/>
              <a:t> </a:t>
            </a:r>
            <a:r>
              <a:rPr lang="ru-RU" sz="1600" i="1"/>
              <a:t>Помните, длина следа должна быть </a:t>
            </a:r>
            <a:r>
              <a:rPr lang="ru-RU" sz="1600" i="1">
                <a:solidFill>
                  <a:srgbClr val="D60093"/>
                </a:solidFill>
              </a:rPr>
              <a:t>больше стопы </a:t>
            </a:r>
            <a:r>
              <a:rPr lang="ru-RU" sz="1600" i="1"/>
              <a:t>в носочной части, припуск в 10 мм.</a:t>
            </a:r>
          </a:p>
        </p:txBody>
      </p:sp>
      <p:sp>
        <p:nvSpPr>
          <p:cNvPr id="12300" name="TextBox 18"/>
          <p:cNvSpPr txBox="1">
            <a:spLocks noChangeArrowheads="1"/>
          </p:cNvSpPr>
          <p:nvPr/>
        </p:nvSpPr>
        <p:spPr bwMode="auto">
          <a:xfrm>
            <a:off x="1643063" y="7715250"/>
            <a:ext cx="5429250" cy="338138"/>
          </a:xfrm>
          <a:prstGeom prst="rect">
            <a:avLst/>
          </a:prstGeom>
          <a:noFill/>
          <a:ln w="9525">
            <a:noFill/>
            <a:miter lim="800000"/>
            <a:headEnd/>
            <a:tailEnd/>
          </a:ln>
        </p:spPr>
        <p:txBody>
          <a:bodyPr>
            <a:spAutoFit/>
          </a:bodyPr>
          <a:lstStyle/>
          <a:p>
            <a:pPr>
              <a:buFont typeface="Wingdings" pitchFamily="2" charset="2"/>
              <a:buChar char="q"/>
            </a:pPr>
            <a:endParaRPr lang="ru-RU" sz="1600" i="1"/>
          </a:p>
        </p:txBody>
      </p:sp>
      <p:sp>
        <p:nvSpPr>
          <p:cNvPr id="12301" name="TextBox 17"/>
          <p:cNvSpPr txBox="1">
            <a:spLocks noChangeArrowheads="1"/>
          </p:cNvSpPr>
          <p:nvPr/>
        </p:nvSpPr>
        <p:spPr bwMode="auto">
          <a:xfrm>
            <a:off x="71438" y="7297738"/>
            <a:ext cx="5572125" cy="1754187"/>
          </a:xfrm>
          <a:prstGeom prst="rect">
            <a:avLst/>
          </a:prstGeom>
          <a:noFill/>
          <a:ln w="9525">
            <a:noFill/>
            <a:miter lim="800000"/>
            <a:headEnd/>
            <a:tailEnd/>
          </a:ln>
        </p:spPr>
        <p:txBody>
          <a:bodyPr>
            <a:spAutoFit/>
          </a:bodyPr>
          <a:lstStyle/>
          <a:p>
            <a:r>
              <a:rPr lang="ru-RU" i="1">
                <a:latin typeface="Arno Pro Smbd Caption" pitchFamily="18" charset="0"/>
              </a:rPr>
              <a:t>При определении размера обуви ребенка руководствуйтесь длиной стопы которая определяется расстоянием между наиболее выступающей точкой пятки и концом самого длинного пальца </a:t>
            </a:r>
          </a:p>
          <a:p>
            <a:r>
              <a:rPr lang="ru-RU" i="1">
                <a:latin typeface="Arno Pro Smbd Caption" pitchFamily="18" charset="0"/>
              </a:rPr>
              <a:t>(первого или второго)</a:t>
            </a:r>
            <a:endParaRPr lang="en-US" i="1">
              <a:latin typeface="Arno Pro Smbd Captio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Прямоугольник 3"/>
          <p:cNvSpPr/>
          <p:nvPr/>
        </p:nvSpPr>
        <p:spPr>
          <a:xfrm>
            <a:off x="-1571660" y="928662"/>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Что делать</a:t>
            </a:r>
            <a:r>
              <a:rPr lang="en-US"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если</a:t>
            </a:r>
          </a:p>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у ребенка плоскостопие?</a:t>
            </a:r>
          </a:p>
        </p:txBody>
      </p:sp>
      <p:sp>
        <p:nvSpPr>
          <p:cNvPr id="7" name="TextBox 6"/>
          <p:cNvSpPr txBox="1"/>
          <p:nvPr/>
        </p:nvSpPr>
        <p:spPr>
          <a:xfrm>
            <a:off x="26988" y="2268538"/>
            <a:ext cx="6858000" cy="6578600"/>
          </a:xfrm>
          <a:prstGeom prst="rect">
            <a:avLst/>
          </a:prstGeom>
          <a:noFill/>
        </p:spPr>
        <p:txBody>
          <a:bodyPr>
            <a:spAutoFit/>
          </a:bodyPr>
          <a:lstStyle/>
          <a:p>
            <a:pPr algn="ctr">
              <a:defRPr/>
            </a:pPr>
            <a:r>
              <a:rPr lang="ru-RU" sz="1600" b="1"/>
              <a:t>            Комплекс упражнений при плоскостопии </a:t>
            </a:r>
          </a:p>
          <a:p>
            <a:pPr algn="ctr">
              <a:defRPr/>
            </a:pPr>
            <a:r>
              <a:rPr lang="ru-RU" sz="1600" b="1"/>
              <a:t>(лечебная гимнастика)</a:t>
            </a:r>
          </a:p>
          <a:p>
            <a:pPr algn="ctr">
              <a:defRPr/>
            </a:pPr>
            <a:endParaRPr lang="ru-RU" sz="1600" b="1"/>
          </a:p>
          <a:p>
            <a:pPr>
              <a:defRPr/>
            </a:pPr>
            <a:r>
              <a:rPr lang="ru-RU" sz="1600" u="sng">
                <a:solidFill>
                  <a:srgbClr val="CC0099"/>
                </a:solidFill>
                <a:effectLst>
                  <a:outerShdw blurRad="38100" dist="38100" dir="2700000" algn="tl">
                    <a:srgbClr val="C0C0C0"/>
                  </a:outerShdw>
                </a:effectLst>
              </a:rPr>
              <a:t>Описание упражнений</a:t>
            </a:r>
            <a:r>
              <a:rPr lang="ru-RU" sz="1600">
                <a:solidFill>
                  <a:srgbClr val="CC0099"/>
                </a:solidFill>
                <a:effectLst>
                  <a:outerShdw blurRad="38100" dist="38100" dir="2700000" algn="tl">
                    <a:srgbClr val="C0C0C0"/>
                  </a:outerShdw>
                </a:effectLst>
              </a:rPr>
              <a:t>                                 </a:t>
            </a:r>
            <a:r>
              <a:rPr lang="ru-RU" sz="1600" u="sng">
                <a:solidFill>
                  <a:srgbClr val="CC0099"/>
                </a:solidFill>
                <a:effectLst>
                  <a:outerShdw blurRad="38100" dist="38100" dir="2700000" algn="tl">
                    <a:srgbClr val="C0C0C0"/>
                  </a:outerShdw>
                </a:effectLst>
              </a:rPr>
              <a:t> Кол-во повторов </a:t>
            </a:r>
          </a:p>
          <a:p>
            <a:pPr>
              <a:buFontTx/>
              <a:buAutoNum type="arabicPeriod"/>
              <a:defRPr/>
            </a:pPr>
            <a:r>
              <a:rPr lang="ru-RU" sz="1600"/>
              <a:t>Ходьба </a:t>
            </a:r>
          </a:p>
          <a:p>
            <a:pPr>
              <a:defRPr/>
            </a:pPr>
            <a:r>
              <a:rPr lang="ru-RU" sz="1400"/>
              <a:t>а</a:t>
            </a:r>
            <a:r>
              <a:rPr lang="ru-RU" sz="1200"/>
              <a:t>) </a:t>
            </a:r>
            <a:r>
              <a:rPr lang="ru-RU" sz="1400"/>
              <a:t>на носках, руки вверх                                                </a:t>
            </a:r>
            <a:r>
              <a:rPr lang="ru-RU" sz="1400">
                <a:solidFill>
                  <a:srgbClr val="D60093"/>
                </a:solidFill>
              </a:rPr>
              <a:t>по 20-30 сек.</a:t>
            </a:r>
          </a:p>
          <a:p>
            <a:pPr>
              <a:defRPr/>
            </a:pPr>
            <a:r>
              <a:rPr lang="ru-RU" sz="1400"/>
              <a:t>б) на пятках, руки на пояс </a:t>
            </a:r>
          </a:p>
          <a:p>
            <a:pPr>
              <a:defRPr/>
            </a:pPr>
            <a:r>
              <a:rPr lang="ru-RU" sz="1400"/>
              <a:t>в) на наружном своде стоп, пальцы согнуты, руки на поясе </a:t>
            </a:r>
          </a:p>
          <a:p>
            <a:pPr>
              <a:defRPr/>
            </a:pPr>
            <a:r>
              <a:rPr lang="ru-RU" sz="1400"/>
              <a:t>г) с мячом (теннисным) - зажать стопами, ходить на внешней стороне стоп </a:t>
            </a:r>
          </a:p>
          <a:p>
            <a:pPr>
              <a:defRPr/>
            </a:pPr>
            <a:r>
              <a:rPr lang="ru-RU" sz="1600"/>
              <a:t>2. Стоя на палке (обруче)                                    </a:t>
            </a:r>
            <a:r>
              <a:rPr lang="ru-RU" sz="1400">
                <a:solidFill>
                  <a:srgbClr val="CC0099"/>
                </a:solidFill>
              </a:rPr>
              <a:t>6-8 раз </a:t>
            </a:r>
            <a:endParaRPr lang="ru-RU" sz="1600">
              <a:solidFill>
                <a:srgbClr val="CC0099"/>
              </a:solidFill>
            </a:endParaRPr>
          </a:p>
          <a:p>
            <a:pPr>
              <a:defRPr/>
            </a:pPr>
            <a:r>
              <a:rPr lang="ru-RU" sz="1400"/>
              <a:t>а) полуприседания и приседания, руки вперед или в стороны</a:t>
            </a:r>
          </a:p>
          <a:p>
            <a:pPr>
              <a:defRPr/>
            </a:pPr>
            <a:r>
              <a:rPr lang="ru-RU" sz="1400"/>
              <a:t>б) передвижение вдоль палки - ставить стопы вдоль или поперек палки </a:t>
            </a:r>
            <a:r>
              <a:rPr lang="ru-RU" sz="1400">
                <a:solidFill>
                  <a:srgbClr val="CC0099"/>
                </a:solidFill>
              </a:rPr>
              <a:t>3-4 раза </a:t>
            </a:r>
          </a:p>
          <a:p>
            <a:pPr>
              <a:defRPr/>
            </a:pPr>
            <a:r>
              <a:rPr lang="ru-RU" sz="1600"/>
              <a:t>3. Стоя </a:t>
            </a:r>
          </a:p>
          <a:p>
            <a:pPr>
              <a:defRPr/>
            </a:pPr>
            <a:r>
              <a:rPr lang="ru-RU" sz="1400"/>
              <a:t>а) на наружном своде стоп - поворот туловище лев –прав.    </a:t>
            </a:r>
            <a:r>
              <a:rPr lang="ru-RU" sz="1400">
                <a:solidFill>
                  <a:srgbClr val="CC0099"/>
                </a:solidFill>
              </a:rPr>
              <a:t>6-8 раз </a:t>
            </a:r>
          </a:p>
          <a:p>
            <a:pPr>
              <a:defRPr/>
            </a:pPr>
            <a:r>
              <a:rPr lang="ru-RU" sz="1400"/>
              <a:t>б) поднимание на носках с упором на наружный свод стопы </a:t>
            </a:r>
            <a:r>
              <a:rPr lang="ru-RU" sz="1400">
                <a:solidFill>
                  <a:srgbClr val="CC0099"/>
                </a:solidFill>
              </a:rPr>
              <a:t>10-12 раз </a:t>
            </a:r>
          </a:p>
          <a:p>
            <a:pPr>
              <a:defRPr/>
            </a:pPr>
            <a:r>
              <a:rPr lang="ru-RU" sz="1600"/>
              <a:t>4. "Лодочка" - </a:t>
            </a:r>
            <a:r>
              <a:rPr lang="ru-RU" sz="1400"/>
              <a:t>лежа на животе одновременно поднять руки, голову, ноги и держать до 5-7 минут                                                           </a:t>
            </a:r>
            <a:r>
              <a:rPr lang="ru-RU" sz="1400">
                <a:solidFill>
                  <a:srgbClr val="CC0099"/>
                </a:solidFill>
              </a:rPr>
              <a:t>4-6 раз</a:t>
            </a:r>
            <a:endParaRPr lang="ru-RU" sz="1600">
              <a:solidFill>
                <a:srgbClr val="CC0099"/>
              </a:solidFill>
            </a:endParaRPr>
          </a:p>
          <a:p>
            <a:pPr>
              <a:defRPr/>
            </a:pPr>
            <a:r>
              <a:rPr lang="ru-RU" sz="1600"/>
              <a:t>5. "Угол" - </a:t>
            </a:r>
            <a:r>
              <a:rPr lang="ru-RU" sz="1400"/>
              <a:t>лежа на спине держать ноги под углом 45 гр.       </a:t>
            </a:r>
            <a:r>
              <a:rPr lang="ru-RU" sz="1400">
                <a:solidFill>
                  <a:srgbClr val="CC0099"/>
                </a:solidFill>
              </a:rPr>
              <a:t>4-6 раз</a:t>
            </a:r>
            <a:endParaRPr lang="ru-RU" sz="1600">
              <a:solidFill>
                <a:srgbClr val="CC0099"/>
              </a:solidFill>
            </a:endParaRPr>
          </a:p>
          <a:p>
            <a:pPr>
              <a:defRPr/>
            </a:pPr>
            <a:r>
              <a:rPr lang="ru-RU" sz="1600"/>
              <a:t>6. Сидя </a:t>
            </a:r>
          </a:p>
          <a:p>
            <a:pPr>
              <a:defRPr/>
            </a:pPr>
            <a:r>
              <a:rPr lang="ru-RU" sz="1400"/>
              <a:t>а) сгибание - разгибание пальцев стоп                                     </a:t>
            </a:r>
            <a:r>
              <a:rPr lang="ru-RU" sz="1400">
                <a:solidFill>
                  <a:srgbClr val="CC0099"/>
                </a:solidFill>
              </a:rPr>
              <a:t>15-20 раз</a:t>
            </a:r>
          </a:p>
          <a:p>
            <a:pPr>
              <a:defRPr/>
            </a:pPr>
            <a:r>
              <a:rPr lang="ru-RU" sz="1400"/>
              <a:t> б) максимальное разведение и сведение пяток, не отрывая носков  </a:t>
            </a:r>
            <a:r>
              <a:rPr lang="ru-RU" sz="1400">
                <a:solidFill>
                  <a:srgbClr val="CC0099"/>
                </a:solidFill>
              </a:rPr>
              <a:t>15-20 раз </a:t>
            </a:r>
          </a:p>
          <a:p>
            <a:pPr>
              <a:defRPr/>
            </a:pPr>
            <a:r>
              <a:rPr lang="ru-RU" sz="1400"/>
              <a:t>в) с напряжением тянуть носки на себя, от себя  (колени прямые )     </a:t>
            </a:r>
            <a:r>
              <a:rPr lang="ru-RU" sz="1400">
                <a:solidFill>
                  <a:srgbClr val="CC0099"/>
                </a:solidFill>
              </a:rPr>
              <a:t>10-12 раз </a:t>
            </a:r>
          </a:p>
          <a:p>
            <a:pPr>
              <a:defRPr/>
            </a:pPr>
            <a:r>
              <a:rPr lang="ru-RU" sz="1400"/>
              <a:t>г) соединить стопы. Колени прямые        </a:t>
            </a:r>
            <a:r>
              <a:rPr lang="ru-RU" sz="1400">
                <a:solidFill>
                  <a:srgbClr val="CC0099"/>
                </a:solidFill>
              </a:rPr>
              <a:t>10-12 раз </a:t>
            </a:r>
          </a:p>
          <a:p>
            <a:pPr>
              <a:defRPr/>
            </a:pPr>
            <a:r>
              <a:rPr lang="ru-RU" sz="1400"/>
              <a:t>д) круговые движения стопами внутрь,   </a:t>
            </a:r>
            <a:r>
              <a:rPr lang="ru-RU" sz="1400">
                <a:solidFill>
                  <a:srgbClr val="CC0099"/>
                </a:solidFill>
              </a:rPr>
              <a:t>10-12 раз </a:t>
            </a:r>
          </a:p>
          <a:p>
            <a:pPr>
              <a:defRPr/>
            </a:pPr>
            <a:r>
              <a:rPr lang="ru-RU" sz="1400"/>
              <a:t>е) захватывание и приподнимание пальцами стопы </a:t>
            </a:r>
          </a:p>
          <a:p>
            <a:pPr>
              <a:defRPr/>
            </a:pPr>
            <a:r>
              <a:rPr lang="ru-RU" sz="1400"/>
              <a:t>    карандаша или мелкого предмета      </a:t>
            </a:r>
            <a:r>
              <a:rPr lang="ru-RU" sz="1400">
                <a:solidFill>
                  <a:srgbClr val="CC0099"/>
                </a:solidFill>
              </a:rPr>
              <a:t>10-12 раз </a:t>
            </a:r>
          </a:p>
          <a:p>
            <a:pPr>
              <a:defRPr/>
            </a:pPr>
            <a:r>
              <a:rPr lang="ru-RU" sz="1400"/>
              <a:t>ж) захватывание и приподнимание стопами малого</a:t>
            </a:r>
          </a:p>
          <a:p>
            <a:pPr>
              <a:defRPr/>
            </a:pPr>
            <a:r>
              <a:rPr lang="ru-RU" sz="1400"/>
              <a:t>     мяча, колени прямые </a:t>
            </a:r>
            <a:r>
              <a:rPr lang="ru-RU" sz="1400">
                <a:solidFill>
                  <a:srgbClr val="CC0099"/>
                </a:solidFill>
              </a:rPr>
              <a:t>                           6-8 раз </a:t>
            </a:r>
          </a:p>
        </p:txBody>
      </p:sp>
      <p:pic>
        <p:nvPicPr>
          <p:cNvPr id="13317" name="Рисунок 8" descr="art874_1.jpg"/>
          <p:cNvPicPr>
            <a:picLocks noChangeAspect="1"/>
          </p:cNvPicPr>
          <p:nvPr/>
        </p:nvPicPr>
        <p:blipFill>
          <a:blip r:embed="rId2" cstate="print"/>
          <a:srcRect b="49998"/>
          <a:stretch>
            <a:fillRect/>
          </a:stretch>
        </p:blipFill>
        <p:spPr bwMode="auto">
          <a:xfrm>
            <a:off x="214313" y="1785938"/>
            <a:ext cx="1360487" cy="1000125"/>
          </a:xfrm>
          <a:prstGeom prst="rect">
            <a:avLst/>
          </a:prstGeom>
          <a:noFill/>
          <a:ln w="9525">
            <a:noFill/>
            <a:miter lim="800000"/>
            <a:headEnd/>
            <a:tailEnd/>
          </a:ln>
        </p:spPr>
      </p:pic>
      <p:pic>
        <p:nvPicPr>
          <p:cNvPr id="13318" name="Рисунок 9" descr="platy3.jpg"/>
          <p:cNvPicPr>
            <a:picLocks noChangeAspect="1"/>
          </p:cNvPicPr>
          <p:nvPr/>
        </p:nvPicPr>
        <p:blipFill>
          <a:blip r:embed="rId3" cstate="print"/>
          <a:srcRect/>
          <a:stretch>
            <a:fillRect/>
          </a:stretch>
        </p:blipFill>
        <p:spPr bwMode="auto">
          <a:xfrm>
            <a:off x="4572000" y="7542213"/>
            <a:ext cx="1952625" cy="1373187"/>
          </a:xfrm>
          <a:prstGeom prst="rect">
            <a:avLst/>
          </a:prstGeom>
          <a:noFill/>
          <a:ln w="9525">
            <a:noFill/>
            <a:miter lim="800000"/>
            <a:headEnd/>
            <a:tailEnd/>
          </a:ln>
        </p:spPr>
      </p:pic>
      <p:pic>
        <p:nvPicPr>
          <p:cNvPr id="13319" name="Рисунок 10" descr="art874_1.jpg"/>
          <p:cNvPicPr>
            <a:picLocks noChangeAspect="1"/>
          </p:cNvPicPr>
          <p:nvPr/>
        </p:nvPicPr>
        <p:blipFill>
          <a:blip r:embed="rId2" cstate="print"/>
          <a:srcRect t="49525"/>
          <a:stretch>
            <a:fillRect/>
          </a:stretch>
        </p:blipFill>
        <p:spPr bwMode="auto">
          <a:xfrm>
            <a:off x="1643063" y="1214438"/>
            <a:ext cx="1360487" cy="1009650"/>
          </a:xfrm>
          <a:prstGeom prst="rect">
            <a:avLst/>
          </a:prstGeom>
          <a:noFill/>
          <a:ln w="9525">
            <a:noFill/>
            <a:miter lim="800000"/>
            <a:headEnd/>
            <a:tailEnd/>
          </a:ln>
        </p:spPr>
      </p:pic>
      <p:sp>
        <p:nvSpPr>
          <p:cNvPr id="13320" name="TextBox 7"/>
          <p:cNvSpPr txBox="1">
            <a:spLocks noChangeArrowheads="1"/>
          </p:cNvSpPr>
          <p:nvPr/>
        </p:nvSpPr>
        <p:spPr bwMode="auto">
          <a:xfrm>
            <a:off x="2857500" y="1214438"/>
            <a:ext cx="4000500" cy="942975"/>
          </a:xfrm>
          <a:prstGeom prst="rect">
            <a:avLst/>
          </a:prstGeom>
          <a:noFill/>
          <a:ln w="9525">
            <a:noFill/>
            <a:miter lim="800000"/>
            <a:headEnd/>
            <a:tailEnd/>
          </a:ln>
        </p:spPr>
        <p:txBody>
          <a:bodyPr>
            <a:spAutoFit/>
          </a:bodyPr>
          <a:lstStyle/>
          <a:p>
            <a:pPr algn="r"/>
            <a:r>
              <a:rPr lang="ru-RU" sz="1400" i="1">
                <a:latin typeface="Calibri" pitchFamily="34" charset="0"/>
              </a:rPr>
              <a:t>Если Ваш ребёнок жалуется на усталость после прогулки и/или слишком быстро снашивает обувь, то, возможно, у него развивается плоскостопие</a:t>
            </a:r>
          </a:p>
        </p:txBody>
      </p:sp>
      <p:sp>
        <p:nvSpPr>
          <p:cNvPr id="13321" name="Прямоугольник 11"/>
          <p:cNvSpPr>
            <a:spLocks noChangeArrowheads="1"/>
          </p:cNvSpPr>
          <p:nvPr/>
        </p:nvSpPr>
        <p:spPr bwMode="auto">
          <a:xfrm>
            <a:off x="3429000" y="8836025"/>
            <a:ext cx="3429000" cy="307975"/>
          </a:xfrm>
          <a:prstGeom prst="rect">
            <a:avLst/>
          </a:prstGeom>
          <a:noFill/>
          <a:ln w="9525">
            <a:noFill/>
            <a:miter lim="800000"/>
            <a:headEnd/>
            <a:tailEnd/>
          </a:ln>
        </p:spPr>
        <p:txBody>
          <a:bodyPr>
            <a:spAutoFit/>
          </a:bodyPr>
          <a:lstStyle/>
          <a:p>
            <a:r>
              <a:rPr lang="ru-RU" sz="1400" i="1"/>
              <a:t>Степени продольного </a:t>
            </a:r>
            <a:r>
              <a:rPr lang="ru-RU" sz="1400" b="1" i="1"/>
              <a:t>плоскостопия</a:t>
            </a:r>
            <a:endParaRPr lang="ru-RU" sz="1400"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57150"/>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339" name="Заголовок 1"/>
          <p:cNvSpPr>
            <a:spLocks noGrp="1"/>
          </p:cNvSpPr>
          <p:nvPr>
            <p:ph type="title"/>
          </p:nvPr>
        </p:nvSpPr>
        <p:spPr>
          <a:xfrm>
            <a:off x="214313" y="2786063"/>
            <a:ext cx="6529387" cy="4000500"/>
          </a:xfrm>
        </p:spPr>
        <p:txBody>
          <a:bodyPr/>
          <a:lstStyle/>
          <a:p>
            <a:pPr algn="l"/>
            <a:r>
              <a:rPr lang="ru-RU" sz="1800" smtClean="0"/>
              <a:t>1. Улучшает работу внутренних органов, развивает сердечно-сосудистую и дыхательную систему. </a:t>
            </a:r>
            <a:br>
              <a:rPr lang="ru-RU" sz="1800" smtClean="0"/>
            </a:br>
            <a:r>
              <a:rPr lang="ru-RU" sz="1800" smtClean="0"/>
              <a:t/>
            </a:r>
            <a:br>
              <a:rPr lang="ru-RU" sz="1800" smtClean="0"/>
            </a:br>
            <a:r>
              <a:rPr lang="ru-RU" sz="1800" smtClean="0"/>
              <a:t>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a:t>
            </a:r>
            <a:br>
              <a:rPr lang="ru-RU" sz="1800" smtClean="0"/>
            </a:br>
            <a:r>
              <a:rPr lang="ru-RU" sz="1800" smtClean="0"/>
              <a:t/>
            </a:r>
            <a:br>
              <a:rPr lang="ru-RU" sz="1800" smtClean="0"/>
            </a:br>
            <a:r>
              <a:rPr lang="ru-RU" sz="1800" smtClean="0"/>
              <a:t>3. Плавание, является одним из лучших средств формирования правильной осанки ребенка. </a:t>
            </a:r>
            <a:br>
              <a:rPr lang="ru-RU" sz="1800" smtClean="0"/>
            </a:br>
            <a:r>
              <a:rPr lang="ru-RU" sz="1800" smtClean="0"/>
              <a:t/>
            </a:r>
            <a:br>
              <a:rPr lang="ru-RU" sz="1800" smtClean="0"/>
            </a:br>
            <a:r>
              <a:rPr lang="ru-RU" sz="1800" smtClean="0"/>
              <a:t>4. Дозированное плавание может быть полезно детям, склонным к простудным заболеваниям. </a:t>
            </a:r>
          </a:p>
        </p:txBody>
      </p:sp>
      <p:sp>
        <p:nvSpPr>
          <p:cNvPr id="7" name="Прямоугольник 6"/>
          <p:cNvSpPr/>
          <p:nvPr/>
        </p:nvSpPr>
        <p:spPr>
          <a:xfrm>
            <a:off x="714356" y="-71470"/>
            <a:ext cx="5339923" cy="923330"/>
          </a:xfrm>
          <a:prstGeom prst="rect">
            <a:avLst/>
          </a:prstGeom>
          <a:noFill/>
        </p:spPr>
        <p:txBody>
          <a:bodyPr wrap="none">
            <a:spAutoFit/>
          </a:bodyPr>
          <a:lstStyle/>
          <a:p>
            <a:pPr algn="ctr">
              <a:defRPr/>
            </a:pPr>
            <a:r>
              <a:rPr lang="ru-RU" sz="5400" b="1" dirty="0">
                <a:ln w="19050" cmpd="sng">
                  <a:solidFill>
                    <a:srgbClr val="0070C0"/>
                  </a:solidFill>
                  <a:prstDash val="solid"/>
                </a:ln>
                <a:blipFill>
                  <a:blip r:embed="rId2"/>
                  <a:tile tx="0" ty="0" sx="100000" sy="100000" flip="none" algn="tl"/>
                </a:blipFill>
                <a:latin typeface="Candara" pitchFamily="34" charset="0"/>
              </a:rPr>
              <a:t>Польза плавания</a:t>
            </a:r>
          </a:p>
        </p:txBody>
      </p:sp>
      <p:pic>
        <p:nvPicPr>
          <p:cNvPr id="14341" name="Picture 3" descr="C:\Users\viki\AppData\Local\Microsoft\Windows\Temporary Internet Files\Content.IE5\QYIAUPJ1\MCj02321440000[1].wmf"/>
          <p:cNvPicPr>
            <a:picLocks noChangeAspect="1" noChangeArrowheads="1"/>
          </p:cNvPicPr>
          <p:nvPr/>
        </p:nvPicPr>
        <p:blipFill>
          <a:blip r:embed="rId3" cstate="print"/>
          <a:srcRect/>
          <a:stretch>
            <a:fillRect/>
          </a:stretch>
        </p:blipFill>
        <p:spPr bwMode="auto">
          <a:xfrm>
            <a:off x="4786313" y="7123113"/>
            <a:ext cx="1857375" cy="2020887"/>
          </a:xfrm>
          <a:prstGeom prst="rect">
            <a:avLst/>
          </a:prstGeom>
          <a:noFill/>
          <a:ln w="9525">
            <a:noFill/>
            <a:miter lim="800000"/>
            <a:headEnd/>
            <a:tailEnd/>
          </a:ln>
        </p:spPr>
      </p:pic>
      <p:sp>
        <p:nvSpPr>
          <p:cNvPr id="14342" name="TextBox 12"/>
          <p:cNvSpPr txBox="1">
            <a:spLocks noChangeArrowheads="1"/>
          </p:cNvSpPr>
          <p:nvPr/>
        </p:nvSpPr>
        <p:spPr bwMode="auto">
          <a:xfrm>
            <a:off x="2357438" y="928688"/>
            <a:ext cx="4429125" cy="1816100"/>
          </a:xfrm>
          <a:prstGeom prst="rect">
            <a:avLst/>
          </a:prstGeom>
          <a:noFill/>
          <a:ln w="19050">
            <a:solidFill>
              <a:srgbClr val="00B0F0"/>
            </a:solidFill>
            <a:miter lim="800000"/>
            <a:headEnd/>
            <a:tailEnd/>
          </a:ln>
        </p:spPr>
        <p:txBody>
          <a:bodyPr>
            <a:spAutoFit/>
          </a:bodyPr>
          <a:lstStyle/>
          <a:p>
            <a:pPr algn="just"/>
            <a:r>
              <a:rPr lang="ru-RU" sz="1600" i="1"/>
              <a:t>    Раннее плавание детей способствует быстрейшему их физическому и психомоторному развитию. При плавании кожа ребенка испытывает благотворное массирующее воздействие воды, в связи с чем улучшается кровообращение и укрепляется нервная система.</a:t>
            </a:r>
          </a:p>
        </p:txBody>
      </p:sp>
      <p:pic>
        <p:nvPicPr>
          <p:cNvPr id="14343" name="Picture 7" descr="C:\Users\viki\AppData\Local\Microsoft\Windows\Temporary Internet Files\Content.IE5\09MDLVTJ\MCj03433910000[1].wmf"/>
          <p:cNvPicPr>
            <a:picLocks noChangeAspect="1" noChangeArrowheads="1"/>
          </p:cNvPicPr>
          <p:nvPr/>
        </p:nvPicPr>
        <p:blipFill>
          <a:blip r:embed="rId4" cstate="print"/>
          <a:srcRect t="9180"/>
          <a:stretch>
            <a:fillRect/>
          </a:stretch>
        </p:blipFill>
        <p:spPr bwMode="auto">
          <a:xfrm>
            <a:off x="214313" y="928688"/>
            <a:ext cx="2041525" cy="1785937"/>
          </a:xfrm>
          <a:prstGeom prst="rect">
            <a:avLst/>
          </a:prstGeom>
          <a:noFill/>
          <a:ln w="19050">
            <a:solidFill>
              <a:srgbClr val="00B0F0"/>
            </a:solidFill>
            <a:miter lim="800000"/>
            <a:headEnd/>
            <a:tailEnd/>
          </a:ln>
        </p:spPr>
      </p:pic>
      <p:sp>
        <p:nvSpPr>
          <p:cNvPr id="15" name="TextBox 14"/>
          <p:cNvSpPr txBox="1"/>
          <p:nvPr/>
        </p:nvSpPr>
        <p:spPr>
          <a:xfrm>
            <a:off x="214313" y="6675438"/>
            <a:ext cx="4429125" cy="1754187"/>
          </a:xfrm>
          <a:prstGeom prst="rect">
            <a:avLst/>
          </a:prstGeom>
          <a:noFill/>
        </p:spPr>
        <p:txBody>
          <a:bodyPr>
            <a:spAutoFit/>
          </a:bodyPr>
          <a:lstStyle/>
          <a:p>
            <a:pPr>
              <a:defRPr/>
            </a:pPr>
            <a:r>
              <a:rPr lang="ru-RU" dirty="0">
                <a:latin typeface="+mn-lt"/>
              </a:rPr>
              <a:t>5. Регулярные занятия плаванием, способствуют укреплению нервной системы, крепче становится сон, улучшается аппетит, повышается общий тонус организма, совершенствуются движения, увеличивается выносливость.</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15363" name="Содержимое 2"/>
          <p:cNvSpPr>
            <a:spLocks noGrp="1"/>
          </p:cNvSpPr>
          <p:nvPr>
            <p:ph idx="1"/>
          </p:nvPr>
        </p:nvSpPr>
        <p:spPr>
          <a:xfrm>
            <a:off x="-214313" y="1276350"/>
            <a:ext cx="6929438" cy="1724025"/>
          </a:xfrm>
        </p:spPr>
        <p:txBody>
          <a:bodyPr/>
          <a:lstStyle/>
          <a:p>
            <a:pPr algn="just">
              <a:buFont typeface="Arial" charset="0"/>
              <a:buNone/>
            </a:pPr>
            <a:r>
              <a:rPr lang="ru-RU" sz="2000" i="1" smtClean="0"/>
              <a:t>      </a:t>
            </a:r>
            <a:r>
              <a:rPr lang="ru-RU" sz="1800" i="1" smtClean="0"/>
              <a:t>Осанка – это привычное положение тела человека. Она считается правильной, если человек держит голову прямо и свободно, плечи находятся на одном уровне, слегка опущены назад, корпус выпрямлен, живот подтянут, грудь слегка выступает вперед, колени выпрямлены.</a:t>
            </a:r>
            <a:endParaRPr lang="ru-RU" sz="2000" i="1" smtClean="0"/>
          </a:p>
        </p:txBody>
      </p:sp>
      <p:sp>
        <p:nvSpPr>
          <p:cNvPr id="4" name="Прямоугольник 3"/>
          <p:cNvSpPr/>
          <p:nvPr/>
        </p:nvSpPr>
        <p:spPr>
          <a:xfrm>
            <a:off x="542495" y="-71470"/>
            <a:ext cx="5601149" cy="1446550"/>
          </a:xfrm>
          <a:prstGeom prst="rect">
            <a:avLst/>
          </a:prstGeom>
          <a:noFill/>
        </p:spPr>
        <p:txBody>
          <a:bodyPr wrap="none">
            <a:spAutoFit/>
          </a:bodyPr>
          <a:lstStyle/>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Как сформировать</a:t>
            </a:r>
          </a:p>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правильную осанку?</a:t>
            </a:r>
          </a:p>
        </p:txBody>
      </p:sp>
      <p:pic>
        <p:nvPicPr>
          <p:cNvPr id="15365" name="Рисунок 6" descr="osanka2.gif"/>
          <p:cNvPicPr>
            <a:picLocks noChangeAspect="1"/>
          </p:cNvPicPr>
          <p:nvPr/>
        </p:nvPicPr>
        <p:blipFill>
          <a:blip r:embed="rId2" cstate="print"/>
          <a:srcRect/>
          <a:stretch>
            <a:fillRect/>
          </a:stretch>
        </p:blipFill>
        <p:spPr bwMode="auto">
          <a:xfrm>
            <a:off x="2571750" y="2838450"/>
            <a:ext cx="4214813" cy="1733550"/>
          </a:xfrm>
          <a:prstGeom prst="rect">
            <a:avLst/>
          </a:prstGeom>
          <a:noFill/>
          <a:ln w="9525">
            <a:noFill/>
            <a:miter lim="800000"/>
            <a:headEnd/>
            <a:tailEnd/>
          </a:ln>
        </p:spPr>
      </p:pic>
      <p:sp>
        <p:nvSpPr>
          <p:cNvPr id="15366" name="TextBox 7"/>
          <p:cNvSpPr txBox="1">
            <a:spLocks noChangeArrowheads="1"/>
          </p:cNvSpPr>
          <p:nvPr/>
        </p:nvSpPr>
        <p:spPr bwMode="auto">
          <a:xfrm>
            <a:off x="0" y="2928938"/>
            <a:ext cx="3214688" cy="1477962"/>
          </a:xfrm>
          <a:prstGeom prst="rect">
            <a:avLst/>
          </a:prstGeom>
          <a:noFill/>
          <a:ln w="9525">
            <a:noFill/>
            <a:miter lim="800000"/>
            <a:headEnd/>
            <a:tailEnd/>
          </a:ln>
        </p:spPr>
        <p:txBody>
          <a:bodyPr>
            <a:spAutoFit/>
          </a:bodyPr>
          <a:lstStyle/>
          <a:p>
            <a:r>
              <a:rPr lang="ru-RU"/>
              <a:t>Правильная осанка не бывает врожденной, она начинает формироваться </a:t>
            </a:r>
          </a:p>
          <a:p>
            <a:r>
              <a:rPr lang="ru-RU"/>
              <a:t>с первых лет нашей жизни.</a:t>
            </a:r>
          </a:p>
          <a:p>
            <a:endParaRPr lang="ru-RU"/>
          </a:p>
        </p:txBody>
      </p:sp>
      <p:sp>
        <p:nvSpPr>
          <p:cNvPr id="15367" name="TextBox 5"/>
          <p:cNvSpPr txBox="1">
            <a:spLocks noChangeArrowheads="1"/>
          </p:cNvSpPr>
          <p:nvPr/>
        </p:nvSpPr>
        <p:spPr bwMode="auto">
          <a:xfrm>
            <a:off x="214313" y="4357688"/>
            <a:ext cx="6858000" cy="1077912"/>
          </a:xfrm>
          <a:prstGeom prst="rect">
            <a:avLst/>
          </a:prstGeom>
          <a:noFill/>
          <a:ln w="9525">
            <a:noFill/>
            <a:miter lim="800000"/>
            <a:headEnd/>
            <a:tailEnd/>
          </a:ln>
        </p:spPr>
        <p:txBody>
          <a:bodyPr>
            <a:spAutoFit/>
          </a:bodyPr>
          <a:lstStyle/>
          <a:p>
            <a:pPr>
              <a:buFont typeface="Wingdings" pitchFamily="2" charset="2"/>
              <a:buChar char="Ø"/>
            </a:pPr>
            <a:r>
              <a:rPr lang="ru-RU" sz="1600" b="1"/>
              <a:t> Наиболее ответственный период для формирования</a:t>
            </a:r>
          </a:p>
          <a:p>
            <a:r>
              <a:rPr lang="ru-RU" sz="1600" b="1"/>
              <a:t>    осанки </a:t>
            </a:r>
            <a:r>
              <a:rPr lang="ru-RU" sz="1600" b="1" u="sng"/>
              <a:t>от 4 до 10 лет</a:t>
            </a:r>
          </a:p>
          <a:p>
            <a:pPr>
              <a:buFont typeface="Wingdings" pitchFamily="2" charset="2"/>
              <a:buChar char="Ø"/>
            </a:pPr>
            <a:r>
              <a:rPr lang="ru-RU" sz="1600" b="1"/>
              <a:t> Приучая вашего ребенка «правильно» держать свое тело, </a:t>
            </a:r>
          </a:p>
          <a:p>
            <a:r>
              <a:rPr lang="ru-RU" sz="1600" b="1"/>
              <a:t>    не забывайте при этом и про вашу осанку.</a:t>
            </a:r>
          </a:p>
        </p:txBody>
      </p:sp>
      <p:sp>
        <p:nvSpPr>
          <p:cNvPr id="9" name="TextBox 8"/>
          <p:cNvSpPr txBox="1"/>
          <p:nvPr/>
        </p:nvSpPr>
        <p:spPr>
          <a:xfrm>
            <a:off x="142875" y="5486400"/>
            <a:ext cx="6643688" cy="2800350"/>
          </a:xfrm>
          <a:prstGeom prst="rect">
            <a:avLst/>
          </a:prstGeom>
          <a:noFill/>
        </p:spPr>
        <p:txBody>
          <a:bodyPr>
            <a:spAutoFit/>
          </a:bodyPr>
          <a:lstStyle/>
          <a:p>
            <a:pPr>
              <a:defRPr/>
            </a:pPr>
            <a:r>
              <a:rPr lang="ru-RU" sz="1600" u="sng" dirty="0">
                <a:solidFill>
                  <a:srgbClr val="FF6600"/>
                </a:solidFill>
                <a:effectLst>
                  <a:outerShdw blurRad="38100" dist="38100" dir="2700000" algn="tl">
                    <a:srgbClr val="000000">
                      <a:alpha val="43137"/>
                    </a:srgbClr>
                  </a:outerShdw>
                </a:effectLst>
                <a:latin typeface="Segoe Print" pitchFamily="2" charset="0"/>
              </a:rPr>
              <a:t>Причины формирования неправильной осанки являются:</a:t>
            </a:r>
          </a:p>
          <a:p>
            <a:pPr>
              <a:buFontTx/>
              <a:buChar char="-"/>
              <a:defRPr/>
            </a:pPr>
            <a:r>
              <a:rPr lang="ru-RU" sz="1600" dirty="0"/>
              <a:t>Отсутствие крепкого, достаточно развитого мышечного корсажа – мышечной системы;</a:t>
            </a:r>
          </a:p>
          <a:p>
            <a:pPr>
              <a:buFontTx/>
              <a:buChar char="-"/>
              <a:defRPr/>
            </a:pPr>
            <a:r>
              <a:rPr lang="ru-RU" sz="1600" dirty="0"/>
              <a:t>Неравномерное развитие мышц спины, живота  и бедер, изменение тяги, определяющей вертикальное положение позвоночника;</a:t>
            </a:r>
          </a:p>
          <a:p>
            <a:pPr>
              <a:buFontTx/>
              <a:buChar char="-"/>
              <a:defRPr/>
            </a:pPr>
            <a:r>
              <a:rPr lang="ru-RU" sz="1600" dirty="0"/>
              <a:t>Продолжительная болезнь или хронические заболевания, ослабляющие организм;</a:t>
            </a:r>
          </a:p>
          <a:p>
            <a:pPr>
              <a:buFontTx/>
              <a:buChar char="-"/>
              <a:defRPr/>
            </a:pPr>
            <a:r>
              <a:rPr lang="ru-RU" sz="1600" dirty="0"/>
              <a:t>Последствия рахита</a:t>
            </a:r>
          </a:p>
          <a:p>
            <a:pPr>
              <a:buFontTx/>
              <a:buChar char="-"/>
              <a:defRPr/>
            </a:pPr>
            <a:r>
              <a:rPr lang="ru-RU" sz="1600" dirty="0"/>
              <a:t>Не соответствующая росту мебель;</a:t>
            </a:r>
          </a:p>
          <a:p>
            <a:pPr>
              <a:buFontTx/>
              <a:buChar char="-"/>
              <a:defRPr/>
            </a:pPr>
            <a:r>
              <a:rPr lang="ru-RU" sz="1600" dirty="0"/>
              <a:t>Неудобная одежда и обувь.</a:t>
            </a:r>
          </a:p>
        </p:txBody>
      </p:sp>
      <p:sp>
        <p:nvSpPr>
          <p:cNvPr id="15369" name="TextBox 9"/>
          <p:cNvSpPr txBox="1">
            <a:spLocks noChangeArrowheads="1"/>
          </p:cNvSpPr>
          <p:nvPr/>
        </p:nvSpPr>
        <p:spPr bwMode="auto">
          <a:xfrm>
            <a:off x="142875" y="8416925"/>
            <a:ext cx="4786313" cy="584200"/>
          </a:xfrm>
          <a:prstGeom prst="rect">
            <a:avLst/>
          </a:prstGeom>
          <a:noFill/>
          <a:ln w="9525">
            <a:noFill/>
            <a:miter lim="800000"/>
            <a:headEnd/>
            <a:tailEnd/>
          </a:ln>
        </p:spPr>
        <p:txBody>
          <a:bodyPr>
            <a:spAutoFit/>
          </a:bodyPr>
          <a:lstStyle/>
          <a:p>
            <a:r>
              <a:rPr lang="ru-RU" sz="1600" i="1">
                <a:latin typeface="Times New Roman" pitchFamily="18" charset="0"/>
                <a:cs typeface="Times New Roman" pitchFamily="18" charset="0"/>
              </a:rPr>
              <a:t>Контролируйте осанку своего ребенка раз в пол года самостоятельно, не прибегая к помощи врача.</a:t>
            </a:r>
          </a:p>
        </p:txBody>
      </p:sp>
      <p:pic>
        <p:nvPicPr>
          <p:cNvPr id="15370" name="Рисунок 10" descr="osanka3.jpg"/>
          <p:cNvPicPr>
            <a:picLocks noChangeAspect="1"/>
          </p:cNvPicPr>
          <p:nvPr/>
        </p:nvPicPr>
        <p:blipFill>
          <a:blip r:embed="rId3" cstate="print"/>
          <a:srcRect/>
          <a:stretch>
            <a:fillRect/>
          </a:stretch>
        </p:blipFill>
        <p:spPr bwMode="auto">
          <a:xfrm>
            <a:off x="4916488" y="7358063"/>
            <a:ext cx="1727200" cy="169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sp>
        <p:nvSpPr>
          <p:cNvPr id="4" name="Прямоугольник 3"/>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5" name="Прямоугольник 4"/>
          <p:cNvSpPr/>
          <p:nvPr/>
        </p:nvSpPr>
        <p:spPr>
          <a:xfrm>
            <a:off x="-285752" y="71406"/>
            <a:ext cx="7572404" cy="584775"/>
          </a:xfrm>
          <a:prstGeom prst="rect">
            <a:avLst/>
          </a:prstGeom>
          <a:noFill/>
        </p:spPr>
        <p:txBody>
          <a:bodyPr>
            <a:spAutoFit/>
          </a:bodyPr>
          <a:lstStyle/>
          <a:p>
            <a:pPr algn="ctr">
              <a:defRPr/>
            </a:pP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Как </a:t>
            </a:r>
            <a:r>
              <a:rPr lang="ru-RU" sz="3200" i="1" dirty="0">
                <a:ln w="10160">
                  <a:solidFill>
                    <a:schemeClr val="tx1">
                      <a:lumMod val="95000"/>
                      <a:lumOff val="5000"/>
                    </a:schemeClr>
                  </a:solidFill>
                  <a:prstDash val="solid"/>
                </a:ln>
                <a:solidFill>
                  <a:srgbClr val="FF6600"/>
                </a:solidFill>
                <a:effectLst>
                  <a:outerShdw blurRad="38100" dist="32000" dir="5400000" algn="tl">
                    <a:srgbClr val="000000">
                      <a:alpha val="30000"/>
                    </a:srgbClr>
                  </a:outerShdw>
                </a:effectLst>
              </a:rPr>
              <a:t>проверить </a:t>
            </a: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осанку у ребенка?</a:t>
            </a:r>
          </a:p>
        </p:txBody>
      </p:sp>
      <p:pic>
        <p:nvPicPr>
          <p:cNvPr id="16389" name="Содержимое 5" descr="556a4fba3e10.png"/>
          <p:cNvPicPr>
            <a:picLocks noGrp="1" noChangeAspect="1"/>
          </p:cNvPicPr>
          <p:nvPr>
            <p:ph idx="1"/>
          </p:nvPr>
        </p:nvPicPr>
        <p:blipFill>
          <a:blip r:embed="rId2" cstate="print"/>
          <a:srcRect/>
          <a:stretch>
            <a:fillRect/>
          </a:stretch>
        </p:blipFill>
        <p:spPr>
          <a:xfrm>
            <a:off x="4321175" y="6477000"/>
            <a:ext cx="2536825" cy="2667000"/>
          </a:xfrm>
        </p:spPr>
      </p:pic>
      <p:sp>
        <p:nvSpPr>
          <p:cNvPr id="16390" name="TextBox 6"/>
          <p:cNvSpPr txBox="1">
            <a:spLocks noChangeArrowheads="1"/>
          </p:cNvSpPr>
          <p:nvPr/>
        </p:nvSpPr>
        <p:spPr bwMode="auto">
          <a:xfrm>
            <a:off x="214313" y="1285875"/>
            <a:ext cx="6500812" cy="923925"/>
          </a:xfrm>
          <a:prstGeom prst="rect">
            <a:avLst/>
          </a:prstGeom>
          <a:solidFill>
            <a:srgbClr val="FFFF00"/>
          </a:solidFill>
          <a:ln w="9525">
            <a:noFill/>
            <a:miter lim="800000"/>
            <a:headEnd/>
            <a:tailEnd/>
          </a:ln>
        </p:spPr>
        <p:txBody>
          <a:bodyPr>
            <a:spAutoFit/>
          </a:bodyPr>
          <a:lstStyle/>
          <a:p>
            <a:pPr algn="just"/>
            <a:r>
              <a:rPr lang="ru-RU">
                <a:latin typeface="Times New Roman" pitchFamily="18" charset="0"/>
                <a:cs typeface="Times New Roman" pitchFamily="18" charset="0"/>
              </a:rPr>
              <a:t>Разуйте и разденьте ребенка до трусиков, поставьте прямо, руки должны быть опущены вдоль туловища. Сами сядьте на стул на расстоянии 2-3 м и внимательно посмотрите на ребенка.</a:t>
            </a:r>
          </a:p>
        </p:txBody>
      </p:sp>
      <p:sp>
        <p:nvSpPr>
          <p:cNvPr id="16391" name="TextBox 7"/>
          <p:cNvSpPr txBox="1">
            <a:spLocks noChangeArrowheads="1"/>
          </p:cNvSpPr>
          <p:nvPr/>
        </p:nvSpPr>
        <p:spPr bwMode="auto">
          <a:xfrm>
            <a:off x="214313" y="642938"/>
            <a:ext cx="6643687" cy="923925"/>
          </a:xfrm>
          <a:prstGeom prst="rect">
            <a:avLst/>
          </a:prstGeom>
          <a:noFill/>
          <a:ln w="9525">
            <a:noFill/>
            <a:miter lim="800000"/>
            <a:headEnd/>
            <a:tailEnd/>
          </a:ln>
        </p:spPr>
        <p:txBody>
          <a:bodyPr>
            <a:spAutoFit/>
          </a:bodyPr>
          <a:lstStyle/>
          <a:p>
            <a:r>
              <a:rPr lang="ru-RU" i="1"/>
              <a:t>Осмотр вашего ребенка проводите в дневное время, при хорошем и равномерном освещении. </a:t>
            </a:r>
          </a:p>
          <a:p>
            <a:endParaRPr lang="ru-RU" i="1"/>
          </a:p>
        </p:txBody>
      </p:sp>
      <p:sp>
        <p:nvSpPr>
          <p:cNvPr id="16392" name="TextBox 8"/>
          <p:cNvSpPr txBox="1">
            <a:spLocks noChangeArrowheads="1"/>
          </p:cNvSpPr>
          <p:nvPr/>
        </p:nvSpPr>
        <p:spPr bwMode="auto">
          <a:xfrm>
            <a:off x="142875" y="2214563"/>
            <a:ext cx="6643688" cy="3786187"/>
          </a:xfrm>
          <a:prstGeom prst="rect">
            <a:avLst/>
          </a:prstGeom>
          <a:noFill/>
          <a:ln w="9525">
            <a:noFill/>
            <a:miter lim="800000"/>
            <a:headEnd/>
            <a:tailEnd/>
          </a:ln>
        </p:spPr>
        <p:txBody>
          <a:bodyPr>
            <a:spAutoFit/>
          </a:bodyPr>
          <a:lstStyle/>
          <a:p>
            <a:pPr algn="just">
              <a:buFont typeface="Wingdings" pitchFamily="2" charset="2"/>
              <a:buChar char="v"/>
            </a:pPr>
            <a:r>
              <a:rPr lang="ru-RU" sz="1600"/>
              <a:t>симметрично ли расположены уши, лопатки, талия, складки под ягодицами и сами ягодицы. Если они находятся на разной высоте, есть причина для беспокойства!</a:t>
            </a:r>
          </a:p>
          <a:p>
            <a:pPr algn="just">
              <a:buFont typeface="Wingdings" pitchFamily="2" charset="2"/>
              <a:buChar char="v"/>
            </a:pPr>
            <a:endParaRPr lang="ru-RU" sz="1600"/>
          </a:p>
          <a:p>
            <a:pPr algn="just">
              <a:buFont typeface="Wingdings" pitchFamily="2" charset="2"/>
              <a:buChar char="v"/>
            </a:pPr>
            <a:r>
              <a:rPr lang="ru-RU" sz="1600"/>
              <a:t> попросите ребенка достать руками до пола, выгнув спину. Проверьте, нет ли вдоль поясничных позвонков валиков, не торчат ли лопатки.</a:t>
            </a:r>
          </a:p>
          <a:p>
            <a:pPr algn="just">
              <a:buFont typeface="Wingdings" pitchFamily="2" charset="2"/>
              <a:buChar char="v"/>
            </a:pPr>
            <a:endParaRPr lang="ru-RU" sz="1600"/>
          </a:p>
          <a:p>
            <a:pPr algn="just">
              <a:buFont typeface="Wingdings" pitchFamily="2" charset="2"/>
              <a:buChar char="v"/>
            </a:pPr>
            <a:r>
              <a:rPr lang="ru-RU" sz="1600"/>
              <a:t> Посмотрите на ребенка сбоку и проверьте, не сутулится ли он, попросите его наклонить голову вперед и, не поднимая головы, повернуть ее сначала в одну, затем в другую сторону. Убедитесь, что объем движений при этом одинаков и выполняются они без ограничения.</a:t>
            </a:r>
          </a:p>
          <a:p>
            <a:pPr algn="just">
              <a:buFont typeface="Wingdings" pitchFamily="2" charset="2"/>
              <a:buChar char="v"/>
            </a:pPr>
            <a:endParaRPr lang="ru-RU" sz="1600"/>
          </a:p>
          <a:p>
            <a:pPr algn="just">
              <a:buFont typeface="Arial" charset="0"/>
              <a:buChar char="•"/>
            </a:pPr>
            <a:endParaRPr lang="ru-RU" sz="1600"/>
          </a:p>
        </p:txBody>
      </p:sp>
      <p:sp>
        <p:nvSpPr>
          <p:cNvPr id="10" name="Прямоугольник 9"/>
          <p:cNvSpPr/>
          <p:nvPr/>
        </p:nvSpPr>
        <p:spPr>
          <a:xfrm>
            <a:off x="2032000" y="5143500"/>
            <a:ext cx="4683125" cy="523875"/>
          </a:xfrm>
          <a:prstGeom prst="rect">
            <a:avLst/>
          </a:prstGeom>
          <a:noFill/>
        </p:spPr>
        <p:txBody>
          <a:bodyPr wrap="none">
            <a:spAutoFit/>
          </a:bodyPr>
          <a:lstStyle/>
          <a:p>
            <a:pPr algn="r">
              <a:defRPr/>
            </a:pPr>
            <a:r>
              <a:rPr lang="ru-RU" sz="2800" dirty="0">
                <a:ln w="31550" cmpd="sng">
                  <a:noFill/>
                  <a:prstDash val="solid"/>
                </a:ln>
                <a:solidFill>
                  <a:srgbClr val="EE5B00"/>
                </a:solidFill>
                <a:effectLst>
                  <a:outerShdw blurRad="50800" dist="40000" dir="5400000" algn="tl" rotWithShape="0">
                    <a:srgbClr val="000000">
                      <a:shade val="5000"/>
                      <a:satMod val="120000"/>
                      <a:alpha val="33000"/>
                    </a:srgbClr>
                  </a:outerShdw>
                </a:effectLst>
              </a:rPr>
              <a:t>Следим за осанкой вместе</a:t>
            </a:r>
          </a:p>
        </p:txBody>
      </p:sp>
      <p:sp>
        <p:nvSpPr>
          <p:cNvPr id="11" name="TextBox 10"/>
          <p:cNvSpPr txBox="1"/>
          <p:nvPr/>
        </p:nvSpPr>
        <p:spPr>
          <a:xfrm>
            <a:off x="142875" y="5700713"/>
            <a:ext cx="5143500" cy="3694112"/>
          </a:xfrm>
          <a:prstGeom prst="rect">
            <a:avLst/>
          </a:prstGeom>
          <a:noFill/>
        </p:spPr>
        <p:txBody>
          <a:bodyPr>
            <a:spAutoFit/>
          </a:bodyPr>
          <a:lstStyle/>
          <a:p>
            <a:pPr>
              <a:defRPr/>
            </a:pPr>
            <a:r>
              <a:rPr lang="ru-RU" dirty="0">
                <a:latin typeface="Minion Pro" pitchFamily="18" charset="0"/>
              </a:rPr>
              <a:t>Покажите ребенку такой способ: </a:t>
            </a:r>
            <a:r>
              <a:rPr lang="ru-RU" dirty="0">
                <a:solidFill>
                  <a:srgbClr val="FF6600"/>
                </a:solidFill>
                <a:effectLst>
                  <a:outerShdw blurRad="38100" dist="38100" dir="2700000" algn="tl">
                    <a:srgbClr val="000000">
                      <a:alpha val="43137"/>
                    </a:srgbClr>
                  </a:outerShdw>
                </a:effectLst>
                <a:latin typeface="Minion Pro" pitchFamily="18" charset="0"/>
              </a:rPr>
              <a:t>стать к стене, плотно прижавшись затылком, </a:t>
            </a:r>
            <a:r>
              <a:rPr lang="ru-RU" dirty="0">
                <a:latin typeface="Minion Pro" pitchFamily="18" charset="0"/>
              </a:rPr>
              <a:t>лопатками, ягодицами, икрами ног и пятками, подбородок слегка приподнять. Ребенок должен </a:t>
            </a:r>
            <a:r>
              <a:rPr lang="ru-RU" dirty="0">
                <a:solidFill>
                  <a:srgbClr val="FF6600"/>
                </a:solidFill>
                <a:latin typeface="Minion Pro" pitchFamily="18" charset="0"/>
              </a:rPr>
              <a:t>зафиксировать в сознании </a:t>
            </a:r>
            <a:r>
              <a:rPr lang="ru-RU" dirty="0">
                <a:latin typeface="Minion Pro" pitchFamily="18" charset="0"/>
              </a:rPr>
              <a:t>мышечные ощущения при таком положении тела. Если </a:t>
            </a:r>
            <a:r>
              <a:rPr lang="ru-RU" dirty="0">
                <a:solidFill>
                  <a:srgbClr val="FF6600"/>
                </a:solidFill>
                <a:latin typeface="Minion Pro" pitchFamily="18" charset="0"/>
              </a:rPr>
              <a:t>3-4 раза в день  </a:t>
            </a:r>
            <a:r>
              <a:rPr lang="ru-RU" dirty="0">
                <a:latin typeface="Minion Pro" pitchFamily="18" charset="0"/>
              </a:rPr>
              <a:t>ребенок будет стараться удерживать такую позу </a:t>
            </a:r>
            <a:r>
              <a:rPr lang="ru-RU" dirty="0">
                <a:solidFill>
                  <a:srgbClr val="FF6600"/>
                </a:solidFill>
                <a:latin typeface="Minion Pro" pitchFamily="18" charset="0"/>
              </a:rPr>
              <a:t>несколько секунд</a:t>
            </a:r>
            <a:r>
              <a:rPr lang="ru-RU" dirty="0">
                <a:latin typeface="Minion Pro" pitchFamily="18" charset="0"/>
              </a:rPr>
              <a:t>, это благотворно отразится на его осанке.  Для формирования правильной осанки проводите с детьми </a:t>
            </a:r>
            <a:r>
              <a:rPr lang="ru-RU" dirty="0">
                <a:solidFill>
                  <a:srgbClr val="FF6600"/>
                </a:solidFill>
                <a:latin typeface="Minion Pro" pitchFamily="18" charset="0"/>
              </a:rPr>
              <a:t>упражнения с предметами на голове</a:t>
            </a:r>
            <a:r>
              <a:rPr lang="ru-RU" dirty="0">
                <a:latin typeface="Minion Pro" pitchFamily="18" charset="0"/>
              </a:rPr>
              <a:t>, балансирование, хождение по наклонной плоскости.</a:t>
            </a:r>
          </a:p>
          <a:p>
            <a:pPr>
              <a:defRPr/>
            </a:pPr>
            <a:endParaRPr lang="ru-RU" dirty="0">
              <a:latin typeface="Minion Pro"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14290" y="-32"/>
            <a:ext cx="6552491" cy="144655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400" b="1" dirty="0">
                <a:ln/>
                <a:solidFill>
                  <a:schemeClr val="accent3"/>
                </a:solidFill>
              </a:rPr>
              <a:t>Красивые и здоровые </a:t>
            </a:r>
          </a:p>
          <a:p>
            <a:pPr algn="ctr">
              <a:defRPr/>
            </a:pPr>
            <a:r>
              <a:rPr lang="ru-RU" sz="4400" b="1" spc="300" dirty="0">
                <a:ln/>
                <a:solidFill>
                  <a:schemeClr val="accent3"/>
                </a:solidFill>
                <a:effectLst>
                  <a:outerShdw blurRad="38100" dist="38100" dir="2700000" algn="tl">
                    <a:srgbClr val="000000">
                      <a:alpha val="43137"/>
                    </a:srgbClr>
                  </a:outerShdw>
                </a:effectLst>
              </a:rPr>
              <a:t>ЗУБЫ</a:t>
            </a:r>
          </a:p>
        </p:txBody>
      </p:sp>
      <p:sp>
        <p:nvSpPr>
          <p:cNvPr id="6" name="TextBox 5"/>
          <p:cNvSpPr txBox="1"/>
          <p:nvPr/>
        </p:nvSpPr>
        <p:spPr>
          <a:xfrm>
            <a:off x="0" y="1357313"/>
            <a:ext cx="6858000" cy="1477962"/>
          </a:xfrm>
          <a:prstGeom prst="rect">
            <a:avLst/>
          </a:prstGeom>
          <a:noFill/>
        </p:spPr>
        <p:txBody>
          <a:bodyPr>
            <a:spAutoFit/>
          </a:bodyPr>
          <a:lstStyle/>
          <a:p>
            <a:pPr algn="just">
              <a:defRPr/>
            </a:pPr>
            <a:r>
              <a:rPr lang="ru-RU" dirty="0">
                <a:solidFill>
                  <a:schemeClr val="tx1">
                    <a:lumMod val="95000"/>
                    <a:lumOff val="5000"/>
                  </a:schemeClr>
                </a:solidFill>
                <a:latin typeface="Times New Roman" pitchFamily="18" charset="0"/>
                <a:cs typeface="Times New Roman" pitchFamily="18" charset="0"/>
              </a:rPr>
              <a:t>   Красивая улыбка не только привлекает внимание, помогает в общении, но и говорит о том, что у вас здоровые, крепкие зубы. Когда люди жили в пещерах,  у них не было зубных щеток, но они все равно ухаживали за зубами, вытаскивали кусочки мяса маленькими палочками с острыми концами. </a:t>
            </a:r>
          </a:p>
        </p:txBody>
      </p:sp>
      <p:sp>
        <p:nvSpPr>
          <p:cNvPr id="17413" name="TextBox 6"/>
          <p:cNvSpPr txBox="1">
            <a:spLocks noChangeArrowheads="1"/>
          </p:cNvSpPr>
          <p:nvPr/>
        </p:nvSpPr>
        <p:spPr bwMode="auto">
          <a:xfrm>
            <a:off x="71438" y="7872413"/>
            <a:ext cx="6643687" cy="1200150"/>
          </a:xfrm>
          <a:prstGeom prst="rect">
            <a:avLst/>
          </a:prstGeom>
          <a:noFill/>
          <a:ln w="9525">
            <a:noFill/>
            <a:miter lim="800000"/>
            <a:headEnd/>
            <a:tailEnd/>
          </a:ln>
        </p:spPr>
        <p:txBody>
          <a:bodyPr>
            <a:spAutoFit/>
          </a:bodyPr>
          <a:lstStyle/>
          <a:p>
            <a:pPr algn="just"/>
            <a:r>
              <a:rPr lang="ru-RU">
                <a:solidFill>
                  <a:srgbClr val="0B770E"/>
                </a:solidFill>
                <a:latin typeface="Comic Sans MS" pitchFamily="66" charset="0"/>
              </a:rPr>
              <a:t>Ухаживайте за своими зубами ежедневно, ешьте полезные продукты, посещайте стоматолога раз в полгода и тогда ваши зубки будут крепкими, а улыбка белоснежной </a:t>
            </a:r>
            <a:r>
              <a:rPr lang="ru-RU">
                <a:solidFill>
                  <a:srgbClr val="0B770E"/>
                </a:solidFill>
                <a:latin typeface="Comic Sans MS" pitchFamily="66" charset="0"/>
                <a:sym typeface="Wingdings" pitchFamily="2" charset="2"/>
              </a:rPr>
              <a:t></a:t>
            </a:r>
            <a:endParaRPr lang="ru-RU">
              <a:solidFill>
                <a:srgbClr val="0B770E"/>
              </a:solidFill>
              <a:latin typeface="Comic Sans MS" pitchFamily="66" charset="0"/>
            </a:endParaRPr>
          </a:p>
        </p:txBody>
      </p:sp>
      <p:sp>
        <p:nvSpPr>
          <p:cNvPr id="17414" name="TextBox 8"/>
          <p:cNvSpPr txBox="1">
            <a:spLocks noChangeArrowheads="1"/>
          </p:cNvSpPr>
          <p:nvPr/>
        </p:nvSpPr>
        <p:spPr bwMode="auto">
          <a:xfrm>
            <a:off x="0" y="4572000"/>
            <a:ext cx="6786563" cy="1323975"/>
          </a:xfrm>
          <a:prstGeom prst="rect">
            <a:avLst/>
          </a:prstGeom>
          <a:noFill/>
          <a:ln w="9525">
            <a:noFill/>
            <a:miter lim="800000"/>
            <a:headEnd/>
            <a:tailEnd/>
          </a:ln>
        </p:spPr>
        <p:txBody>
          <a:bodyPr>
            <a:spAutoFit/>
          </a:bodyPr>
          <a:lstStyle/>
          <a:p>
            <a:pPr algn="just"/>
            <a:r>
              <a:rPr lang="ru-RU" sz="1600">
                <a:solidFill>
                  <a:srgbClr val="990000"/>
                </a:solidFill>
              </a:rPr>
              <a:t>    Зубы  необходимо чистить правильно, тщательно вычищать остатки пищи щеткой из самых труднодоступных  уголков. </a:t>
            </a:r>
          </a:p>
          <a:p>
            <a:pPr algn="just"/>
            <a:r>
              <a:rPr lang="ru-RU" sz="1600">
                <a:solidFill>
                  <a:srgbClr val="990000"/>
                </a:solidFill>
              </a:rPr>
              <a:t>Зубы нужно чистить не менее 3х минут. Передние зубы чистить по направлению вверх и вниз, затем задние зубы. Зубы всегда нужно чистить круговыми движениями</a:t>
            </a:r>
            <a:endParaRPr lang="ru-RU" sz="1600"/>
          </a:p>
        </p:txBody>
      </p:sp>
      <p:pic>
        <p:nvPicPr>
          <p:cNvPr id="17415" name="Picture 3" descr="C:\Users\viki\AppData\Local\Microsoft\Windows\Temporary Internet Files\Content.IE5\YN4VUU4O\MCj02812880000[1].wmf"/>
          <p:cNvPicPr>
            <a:picLocks noChangeAspect="1" noChangeArrowheads="1"/>
          </p:cNvPicPr>
          <p:nvPr/>
        </p:nvPicPr>
        <p:blipFill>
          <a:blip r:embed="rId2" cstate="print"/>
          <a:srcRect/>
          <a:stretch>
            <a:fillRect/>
          </a:stretch>
        </p:blipFill>
        <p:spPr bwMode="auto">
          <a:xfrm rot="-217024">
            <a:off x="4811713" y="2573338"/>
            <a:ext cx="1943100" cy="936625"/>
          </a:xfrm>
          <a:prstGeom prst="rect">
            <a:avLst/>
          </a:prstGeom>
          <a:noFill/>
          <a:ln w="9525">
            <a:noFill/>
            <a:miter lim="800000"/>
            <a:headEnd/>
            <a:tailEnd/>
          </a:ln>
        </p:spPr>
      </p:pic>
      <p:pic>
        <p:nvPicPr>
          <p:cNvPr id="17416" name="Picture 4" descr="C:\Users\viki\AppData\Local\Microsoft\Windows\Temporary Internet Files\Content.IE5\YHBMSOS7\MCj02329840000[1].wmf"/>
          <p:cNvPicPr>
            <a:picLocks noChangeAspect="1" noChangeArrowheads="1"/>
          </p:cNvPicPr>
          <p:nvPr/>
        </p:nvPicPr>
        <p:blipFill>
          <a:blip r:embed="rId3" cstate="print"/>
          <a:srcRect/>
          <a:stretch>
            <a:fillRect/>
          </a:stretch>
        </p:blipFill>
        <p:spPr bwMode="auto">
          <a:xfrm>
            <a:off x="357188" y="6000750"/>
            <a:ext cx="1166812" cy="1865313"/>
          </a:xfrm>
          <a:prstGeom prst="rect">
            <a:avLst/>
          </a:prstGeom>
          <a:noFill/>
          <a:ln w="9525">
            <a:noFill/>
            <a:miter lim="800000"/>
            <a:headEnd/>
            <a:tailEnd/>
          </a:ln>
        </p:spPr>
      </p:pic>
      <p:sp>
        <p:nvSpPr>
          <p:cNvPr id="17417" name="TextBox 12"/>
          <p:cNvSpPr txBox="1">
            <a:spLocks noChangeArrowheads="1"/>
          </p:cNvSpPr>
          <p:nvPr/>
        </p:nvSpPr>
        <p:spPr bwMode="auto">
          <a:xfrm>
            <a:off x="71438" y="2857500"/>
            <a:ext cx="5000625" cy="1077913"/>
          </a:xfrm>
          <a:prstGeom prst="rect">
            <a:avLst/>
          </a:prstGeom>
          <a:noFill/>
          <a:ln w="9525">
            <a:noFill/>
            <a:miter lim="800000"/>
            <a:headEnd/>
            <a:tailEnd/>
          </a:ln>
        </p:spPr>
        <p:txBody>
          <a:bodyPr>
            <a:spAutoFit/>
          </a:bodyPr>
          <a:lstStyle/>
          <a:p>
            <a:r>
              <a:rPr lang="ru-RU" sz="1600">
                <a:solidFill>
                  <a:srgbClr val="0B770E"/>
                </a:solidFill>
              </a:rPr>
              <a:t>Как только у ребенка появились молочные зубы, давайте ему после кормления кипяченную воду, а более старших детей приучайте полоскать рот после еды. </a:t>
            </a:r>
          </a:p>
        </p:txBody>
      </p:sp>
      <p:sp>
        <p:nvSpPr>
          <p:cNvPr id="17418" name="TextBox 13"/>
          <p:cNvSpPr txBox="1">
            <a:spLocks noChangeArrowheads="1"/>
          </p:cNvSpPr>
          <p:nvPr/>
        </p:nvSpPr>
        <p:spPr bwMode="auto">
          <a:xfrm>
            <a:off x="71438" y="3929063"/>
            <a:ext cx="6643687" cy="862012"/>
          </a:xfrm>
          <a:prstGeom prst="rect">
            <a:avLst/>
          </a:prstGeom>
          <a:noFill/>
          <a:ln w="9525">
            <a:noFill/>
            <a:miter lim="800000"/>
            <a:headEnd/>
            <a:tailEnd/>
          </a:ln>
        </p:spPr>
        <p:txBody>
          <a:bodyPr>
            <a:spAutoFit/>
          </a:bodyPr>
          <a:lstStyle/>
          <a:p>
            <a:r>
              <a:rPr lang="ru-RU" sz="1600" b="1">
                <a:solidFill>
                  <a:srgbClr val="008000"/>
                </a:solidFill>
              </a:rPr>
              <a:t>    В 3 года подарите ребенку зубную щетку и приучите чистить зубы ежедневно утром и вечером после еды. </a:t>
            </a:r>
          </a:p>
          <a:p>
            <a:endParaRPr lang="ru-RU" sz="1600" b="1">
              <a:solidFill>
                <a:srgbClr val="008000"/>
              </a:solidFill>
            </a:endParaRPr>
          </a:p>
        </p:txBody>
      </p:sp>
      <p:sp>
        <p:nvSpPr>
          <p:cNvPr id="17419" name="TextBox 16"/>
          <p:cNvSpPr txBox="1">
            <a:spLocks noChangeArrowheads="1"/>
          </p:cNvSpPr>
          <p:nvPr/>
        </p:nvSpPr>
        <p:spPr bwMode="auto">
          <a:xfrm>
            <a:off x="1785938" y="5929313"/>
            <a:ext cx="5000625" cy="2032000"/>
          </a:xfrm>
          <a:prstGeom prst="rect">
            <a:avLst/>
          </a:prstGeom>
          <a:noFill/>
          <a:ln w="9525">
            <a:noFill/>
            <a:miter lim="800000"/>
            <a:headEnd/>
            <a:tailEnd/>
          </a:ln>
        </p:spPr>
        <p:txBody>
          <a:bodyPr>
            <a:spAutoFit/>
          </a:bodyPr>
          <a:lstStyle/>
          <a:p>
            <a:pPr algn="just"/>
            <a:r>
              <a:rPr lang="ru-RU"/>
              <a:t>Начинайте обращать внимание на состояние зубов у детей в возрасте старше 2-3 лет, когда у них возникает кариес.</a:t>
            </a:r>
          </a:p>
          <a:p>
            <a:pPr algn="just"/>
            <a:r>
              <a:rPr lang="ru-RU"/>
              <a:t>Примерно к 10-12 годам молочные зубы у ребенка полностью заменяются на коренные, и заболеваемость кариесом снова возрастает.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264579" y="-32"/>
            <a:ext cx="4522007" cy="156966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800" b="1" dirty="0">
                <a:ln/>
                <a:solidFill>
                  <a:schemeClr val="accent3"/>
                </a:solidFill>
                <a:effectLst>
                  <a:outerShdw blurRad="38100" dist="38100" dir="2700000" algn="tl">
                    <a:srgbClr val="000000">
                      <a:alpha val="43137"/>
                    </a:srgbClr>
                  </a:outerShdw>
                </a:effectLst>
              </a:rPr>
              <a:t>Массаж</a:t>
            </a:r>
          </a:p>
          <a:p>
            <a:pPr algn="ctr">
              <a:defRPr/>
            </a:pPr>
            <a:r>
              <a:rPr lang="ru-RU" sz="4800" b="1" dirty="0">
                <a:ln/>
                <a:solidFill>
                  <a:schemeClr val="accent3"/>
                </a:solidFill>
                <a:effectLst>
                  <a:outerShdw blurRad="38100" dist="38100" dir="2700000" algn="tl">
                    <a:srgbClr val="000000">
                      <a:alpha val="43137"/>
                    </a:srgbClr>
                  </a:outerShdw>
                </a:effectLst>
              </a:rPr>
              <a:t> десен щеткой</a:t>
            </a:r>
            <a:endParaRPr lang="ru-RU" sz="4800" b="1" spc="300" dirty="0">
              <a:ln/>
              <a:solidFill>
                <a:schemeClr val="accent3"/>
              </a:solidFill>
              <a:effectLst>
                <a:outerShdw blurRad="38100" dist="38100" dir="2700000" algn="tl">
                  <a:srgbClr val="000000">
                    <a:alpha val="43137"/>
                  </a:srgbClr>
                </a:outerShdw>
              </a:effectLst>
            </a:endParaRPr>
          </a:p>
        </p:txBody>
      </p:sp>
      <p:pic>
        <p:nvPicPr>
          <p:cNvPr id="18436" name="Picture 5" descr="C:\Users\viki\AppData\Local\Microsoft\Windows\Temporary Internet Files\Content.IE5\COU2X6RI\MCj03432950000[1].wmf"/>
          <p:cNvPicPr>
            <a:picLocks noChangeAspect="1" noChangeArrowheads="1"/>
          </p:cNvPicPr>
          <p:nvPr/>
        </p:nvPicPr>
        <p:blipFill>
          <a:blip r:embed="rId2" cstate="print"/>
          <a:srcRect/>
          <a:stretch>
            <a:fillRect/>
          </a:stretch>
        </p:blipFill>
        <p:spPr bwMode="auto">
          <a:xfrm>
            <a:off x="71438" y="71438"/>
            <a:ext cx="2339975" cy="1500187"/>
          </a:xfrm>
          <a:prstGeom prst="rect">
            <a:avLst/>
          </a:prstGeom>
          <a:noFill/>
          <a:ln w="9525">
            <a:noFill/>
            <a:miter lim="800000"/>
            <a:headEnd/>
            <a:tailEnd/>
          </a:ln>
        </p:spPr>
      </p:pic>
      <p:sp>
        <p:nvSpPr>
          <p:cNvPr id="7" name="TextBox 6"/>
          <p:cNvSpPr txBox="1"/>
          <p:nvPr/>
        </p:nvSpPr>
        <p:spPr>
          <a:xfrm>
            <a:off x="142876" y="1643043"/>
            <a:ext cx="6858024" cy="3500462"/>
          </a:xfrm>
          <a:prstGeom prst="rect">
            <a:avLst/>
          </a:prstGeom>
          <a:noFill/>
        </p:spPr>
        <p:txBody>
          <a:bodyPr numCol="2">
            <a:spAutoFit/>
          </a:bodyPr>
          <a:lstStyle/>
          <a:p>
            <a:pPr>
              <a:defRPr/>
            </a:pPr>
            <a:r>
              <a:rPr lang="ru-RU" dirty="0"/>
              <a:t>Рано утром звери встали,</a:t>
            </a:r>
            <a:br>
              <a:rPr lang="ru-RU" dirty="0"/>
            </a:br>
            <a:r>
              <a:rPr lang="ru-RU" dirty="0"/>
              <a:t>Зубки чистить побежали.</a:t>
            </a:r>
            <a:br>
              <a:rPr lang="ru-RU" dirty="0"/>
            </a:br>
            <a:r>
              <a:rPr lang="ru-RU" dirty="0"/>
              <a:t>Чистят зубки мишки</a:t>
            </a:r>
            <a:br>
              <a:rPr lang="ru-RU" dirty="0"/>
            </a:br>
            <a:r>
              <a:rPr lang="ru-RU" dirty="0"/>
              <a:t>Щеточкой из шишки.</a:t>
            </a:r>
            <a:br>
              <a:rPr lang="ru-RU" dirty="0"/>
            </a:br>
            <a:r>
              <a:rPr lang="ru-RU" dirty="0"/>
              <a:t>Белка в рыжей шубке</a:t>
            </a:r>
            <a:br>
              <a:rPr lang="ru-RU" dirty="0"/>
            </a:br>
            <a:r>
              <a:rPr lang="ru-RU" dirty="0"/>
              <a:t>Тоже чистит зубки.</a:t>
            </a:r>
            <a:br>
              <a:rPr lang="ru-RU" dirty="0"/>
            </a:br>
            <a:r>
              <a:rPr lang="ru-RU" dirty="0"/>
              <a:t>Серые мышата,</a:t>
            </a:r>
            <a:br>
              <a:rPr lang="ru-RU" dirty="0"/>
            </a:br>
            <a:r>
              <a:rPr lang="ru-RU" dirty="0"/>
              <a:t>Веселые ежата,</a:t>
            </a:r>
            <a:br>
              <a:rPr lang="ru-RU" dirty="0"/>
            </a:br>
            <a:r>
              <a:rPr lang="ru-RU" dirty="0"/>
              <a:t>Серый волк зубастый</a:t>
            </a:r>
            <a:br>
              <a:rPr lang="ru-RU" dirty="0"/>
            </a:br>
            <a:r>
              <a:rPr lang="ru-RU" dirty="0"/>
              <a:t>Чистят зубки пастой.</a:t>
            </a:r>
            <a:br>
              <a:rPr lang="ru-RU" dirty="0"/>
            </a:br>
            <a:r>
              <a:rPr lang="ru-RU" dirty="0"/>
              <a:t>Чистят поросенок</a:t>
            </a:r>
            <a:br>
              <a:rPr lang="ru-RU" dirty="0"/>
            </a:br>
            <a:r>
              <a:rPr lang="ru-RU" dirty="0"/>
              <a:t>И смешной лосенок.</a:t>
            </a:r>
            <a:br>
              <a:rPr lang="ru-RU" dirty="0"/>
            </a:br>
            <a:r>
              <a:rPr lang="ru-RU" dirty="0"/>
              <a:t>Мы позавтракали вкусно -</a:t>
            </a:r>
            <a:br>
              <a:rPr lang="ru-RU" dirty="0"/>
            </a:br>
            <a:r>
              <a:rPr lang="ru-RU" dirty="0"/>
              <a:t>Зубы нам почистить нужно.</a:t>
            </a:r>
            <a:br>
              <a:rPr lang="ru-RU" dirty="0"/>
            </a:br>
            <a:r>
              <a:rPr lang="ru-RU" dirty="0"/>
              <a:t>В руки щёточку возьмём,</a:t>
            </a:r>
            <a:br>
              <a:rPr lang="ru-RU" dirty="0"/>
            </a:br>
            <a:r>
              <a:rPr lang="ru-RU" dirty="0"/>
              <a:t>Зубной пасты нанесём.</a:t>
            </a:r>
            <a:br>
              <a:rPr lang="ru-RU" dirty="0"/>
            </a:br>
            <a:r>
              <a:rPr lang="ru-RU" dirty="0"/>
              <a:t>Зубы чистим осторожно,</a:t>
            </a:r>
            <a:br>
              <a:rPr lang="ru-RU" dirty="0"/>
            </a:br>
            <a:r>
              <a:rPr lang="ru-RU" dirty="0"/>
              <a:t>Ведь поранить дёсны можно…</a:t>
            </a:r>
            <a:br>
              <a:rPr lang="ru-RU" dirty="0"/>
            </a:br>
            <a:r>
              <a:rPr lang="ru-RU" dirty="0"/>
              <a:t>А потом что? А потом</a:t>
            </a:r>
            <a:br>
              <a:rPr lang="ru-RU" dirty="0"/>
            </a:br>
            <a:r>
              <a:rPr lang="ru-RU" dirty="0"/>
              <a:t>Зубы мы ополоснём.</a:t>
            </a:r>
            <a:br>
              <a:rPr lang="ru-RU" dirty="0"/>
            </a:br>
            <a:r>
              <a:rPr lang="ru-RU" dirty="0"/>
              <a:t>Нам понадобится кружка…</a:t>
            </a:r>
            <a:br>
              <a:rPr lang="ru-RU" dirty="0"/>
            </a:br>
            <a:r>
              <a:rPr lang="ru-RU" dirty="0" err="1"/>
              <a:t>Улыбнёмся-ка</a:t>
            </a:r>
            <a:r>
              <a:rPr lang="ru-RU" dirty="0"/>
              <a:t> друг дружке,</a:t>
            </a:r>
            <a:br>
              <a:rPr lang="ru-RU" dirty="0"/>
            </a:br>
            <a:r>
              <a:rPr lang="ru-RU" dirty="0"/>
              <a:t>Поработали умело!</a:t>
            </a:r>
            <a:br>
              <a:rPr lang="ru-RU" dirty="0"/>
            </a:br>
            <a:r>
              <a:rPr lang="ru-RU" dirty="0"/>
              <a:t>Наши зубки стали белы. </a:t>
            </a:r>
          </a:p>
        </p:txBody>
      </p:sp>
      <p:pic>
        <p:nvPicPr>
          <p:cNvPr id="18438" name="Рисунок 8" descr="03.jpg"/>
          <p:cNvPicPr>
            <a:picLocks noChangeAspect="1"/>
          </p:cNvPicPr>
          <p:nvPr/>
        </p:nvPicPr>
        <p:blipFill>
          <a:blip r:embed="rId3" cstate="print"/>
          <a:srcRect/>
          <a:stretch>
            <a:fillRect/>
          </a:stretch>
        </p:blipFill>
        <p:spPr bwMode="auto">
          <a:xfrm>
            <a:off x="1214438" y="5072063"/>
            <a:ext cx="4572000" cy="3990975"/>
          </a:xfrm>
          <a:prstGeom prst="rect">
            <a:avLst/>
          </a:prstGeom>
          <a:noFill/>
          <a:ln w="28575">
            <a:solidFill>
              <a:srgbClr val="92D05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endParaRPr lang="ru-RU" smtClean="0"/>
          </a:p>
        </p:txBody>
      </p:sp>
      <p:sp>
        <p:nvSpPr>
          <p:cNvPr id="19459" name="Содержимое 2"/>
          <p:cNvSpPr>
            <a:spLocks noGrp="1"/>
          </p:cNvSpPr>
          <p:nvPr>
            <p:ph idx="1"/>
          </p:nvPr>
        </p:nvSpPr>
        <p:spPr/>
        <p:txBody>
          <a:bodyPr/>
          <a:lstStyle/>
          <a:p>
            <a:pPr eaLnBrk="1" hangingPunct="1"/>
            <a:endParaRPr lang="ru-RU" smtClean="0"/>
          </a:p>
        </p:txBody>
      </p:sp>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5" name="Прямоугольник 4"/>
          <p:cNvSpPr/>
          <p:nvPr/>
        </p:nvSpPr>
        <p:spPr>
          <a:xfrm>
            <a:off x="-319748" y="928662"/>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rgbClr val="00B0F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cs typeface="+mn-cs"/>
              </a:rPr>
              <a:t>5 правил родителям</a:t>
            </a:r>
            <a:r>
              <a:rPr lang="ru-RU" sz="3600" dirty="0">
                <a:ln w="10541" cmpd="sng">
                  <a:solidFill>
                    <a:srgbClr val="FF0000"/>
                  </a:solidFill>
                  <a:prstDash val="solid"/>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Comic Sans MS" pitchFamily="66" charset="0"/>
                <a:cs typeface="+mn-cs"/>
              </a:rPr>
              <a:t> </a:t>
            </a:r>
          </a:p>
          <a:p>
            <a:pPr algn="ctr" fontAlgn="auto">
              <a:spcBef>
                <a:spcPts val="0"/>
              </a:spcBef>
              <a:spcAft>
                <a:spcPts val="0"/>
              </a:spcAft>
              <a:defRPr/>
            </a:pPr>
            <a:r>
              <a:rPr lang="ru-RU" sz="3600" dirty="0">
                <a:ln w="10541" cmpd="sng">
                  <a:solidFill>
                    <a:srgbClr val="FF0000"/>
                  </a:solidFill>
                  <a:prstDash val="solid"/>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Bookman Old Style" pitchFamily="18" charset="0"/>
                <a:cs typeface="+mn-cs"/>
              </a:rPr>
              <a:t>первоклассника</a:t>
            </a:r>
          </a:p>
        </p:txBody>
      </p:sp>
      <p:sp>
        <p:nvSpPr>
          <p:cNvPr id="19462" name="TextBox 6"/>
          <p:cNvSpPr txBox="1">
            <a:spLocks noChangeArrowheads="1"/>
          </p:cNvSpPr>
          <p:nvPr/>
        </p:nvSpPr>
        <p:spPr bwMode="auto">
          <a:xfrm>
            <a:off x="0" y="1285875"/>
            <a:ext cx="6858000" cy="4894263"/>
          </a:xfrm>
          <a:prstGeom prst="rect">
            <a:avLst/>
          </a:prstGeom>
          <a:noFill/>
          <a:ln w="9525">
            <a:noFill/>
            <a:miter lim="800000"/>
            <a:headEnd/>
            <a:tailEnd/>
          </a:ln>
        </p:spPr>
        <p:txBody>
          <a:bodyPr>
            <a:spAutoFit/>
          </a:bodyPr>
          <a:lstStyle/>
          <a:p>
            <a:pPr marL="342900" indent="-342900" algn="just">
              <a:buFontTx/>
              <a:buAutoNum type="arabicPeriod"/>
            </a:pPr>
            <a:r>
              <a:rPr lang="ru-RU" sz="1200" b="1"/>
              <a:t>Адаптация. </a:t>
            </a:r>
            <a:r>
              <a:rPr lang="ru-RU" sz="1200"/>
              <a:t>Любой человек, оказавшись в непривычных условиях, ведет себя не естественно, привыкает, приспосабливается. Тоже происходит и с ребенком, поэтому в сентябре-октябре в его поведении могут появиться изменения. Вдруг ребенок может стать капризным, плаксивым, как будто снова стал маленьким и хочет, чтобы к нему относились как малышу.</a:t>
            </a:r>
          </a:p>
          <a:p>
            <a:pPr marL="342900" indent="-342900" algn="just">
              <a:buFontTx/>
              <a:buAutoNum type="arabicPeriod"/>
            </a:pPr>
            <a:endParaRPr lang="ru-RU" sz="1200"/>
          </a:p>
          <a:p>
            <a:pPr marL="342900" indent="-342900" algn="just">
              <a:buFontTx/>
              <a:buAutoNum type="arabicPeriod"/>
            </a:pPr>
            <a:r>
              <a:rPr lang="ru-RU" sz="1200" b="1"/>
              <a:t>Учеба-игра. </a:t>
            </a:r>
            <a:r>
              <a:rPr lang="ru-RU" sz="1200"/>
              <a:t>Очень важно сочетать игру и учебу. Учиться, играя </a:t>
            </a:r>
            <a:r>
              <a:rPr lang="ru-RU" sz="1200">
                <a:latin typeface="Calibri" pitchFamily="34" charset="0"/>
              </a:rPr>
              <a:t>–</a:t>
            </a:r>
            <a:r>
              <a:rPr lang="ru-RU" sz="1200"/>
              <a:t> намного легче, ведь играть ребенок умеет очень хорошо. А учеба </a:t>
            </a:r>
            <a:r>
              <a:rPr lang="ru-RU" sz="1200">
                <a:latin typeface="Calibri" pitchFamily="34" charset="0"/>
              </a:rPr>
              <a:t>–</a:t>
            </a:r>
            <a:r>
              <a:rPr lang="ru-RU" sz="1200"/>
              <a:t> это та сфера, где ребенок  первоклассник </a:t>
            </a:r>
            <a:r>
              <a:rPr lang="ru-RU" sz="1200">
                <a:latin typeface="Calibri" pitchFamily="34" charset="0"/>
              </a:rPr>
              <a:t>–</a:t>
            </a:r>
            <a:r>
              <a:rPr lang="ru-RU" sz="1200"/>
              <a:t> новичок.</a:t>
            </a:r>
          </a:p>
          <a:p>
            <a:pPr marL="342900" indent="-342900" algn="just">
              <a:buFontTx/>
              <a:buAutoNum type="arabicPeriod"/>
            </a:pPr>
            <a:endParaRPr lang="ru-RU" sz="1200"/>
          </a:p>
          <a:p>
            <a:pPr marL="342900" indent="-342900" algn="just">
              <a:buFontTx/>
              <a:buAutoNum type="arabicPeriod"/>
            </a:pPr>
            <a:r>
              <a:rPr lang="ru-RU" sz="1200" b="1"/>
              <a:t>Ошибки. </a:t>
            </a:r>
            <a:r>
              <a:rPr lang="ru-RU" sz="1200"/>
              <a:t>Ошибки и неудачи </a:t>
            </a:r>
            <a:r>
              <a:rPr lang="ru-RU" sz="1200">
                <a:latin typeface="Calibri" pitchFamily="34" charset="0"/>
              </a:rPr>
              <a:t>–</a:t>
            </a:r>
            <a:r>
              <a:rPr lang="ru-RU" sz="1200"/>
              <a:t> это естественные вехи на пути обучения. Почему же мы, взрослые, часто относятся к ошибкам как к чему-то противоестественному , чего быть не должно. А ошибки лишь указывают на слабые места, которые требуют дополнительного внимания и все! Критикуя за ошибки, мы как бы не позволяем быть естественным вещам, относимся к ребенку так, как будто он уже должен все уметь, а не только учиться.</a:t>
            </a:r>
          </a:p>
          <a:p>
            <a:pPr marL="342900" indent="-342900" algn="just">
              <a:buFontTx/>
              <a:buAutoNum type="arabicPeriod"/>
            </a:pPr>
            <a:endParaRPr lang="ru-RU" sz="1200"/>
          </a:p>
          <a:p>
            <a:pPr marL="342900" indent="-342900" algn="just">
              <a:buFontTx/>
              <a:buAutoNum type="arabicPeriod"/>
            </a:pPr>
            <a:r>
              <a:rPr lang="ru-RU" sz="1200" b="1"/>
              <a:t>Оценивать результаты, а не личность ребенка. </a:t>
            </a:r>
            <a:r>
              <a:rPr lang="ru-RU" sz="1200"/>
              <a:t>Оценки в жизни первоклассника зачастую болезненный вопрос. Ребенок через отношение к своим поступкам, результатам в учебе формирует отношение к себе. </a:t>
            </a:r>
            <a:r>
              <a:rPr lang="ru-RU" sz="1200">
                <a:latin typeface="Calibri" pitchFamily="34" charset="0"/>
              </a:rPr>
              <a:t>«</a:t>
            </a:r>
            <a:r>
              <a:rPr lang="ru-RU" sz="1200"/>
              <a:t>Как хорошо написал, какой хороший мальчик!</a:t>
            </a:r>
            <a:r>
              <a:rPr lang="ru-RU" sz="1200">
                <a:latin typeface="Calibri" pitchFamily="34" charset="0"/>
              </a:rPr>
              <a:t>»</a:t>
            </a:r>
            <a:r>
              <a:rPr lang="ru-RU" sz="1200"/>
              <a:t>. Казалось бы, что здесь плохого? А если завтра напишет хуже, значит уже плохой? Конечно, нет, но ребенок рассудит именно так. Важно, чтобы в словах взрослых не смешивалось отношение к личности ребенка с отношением к его результатам в учебе.</a:t>
            </a:r>
          </a:p>
          <a:p>
            <a:pPr marL="342900" indent="-342900" algn="just">
              <a:buFontTx/>
              <a:buAutoNum type="arabicPeriod"/>
            </a:pPr>
            <a:endParaRPr lang="ru-RU" sz="1200"/>
          </a:p>
          <a:p>
            <a:pPr marL="342900" indent="-342900" algn="just"/>
            <a:endParaRPr lang="ru-RU" sz="1200" b="1"/>
          </a:p>
        </p:txBody>
      </p:sp>
      <p:sp>
        <p:nvSpPr>
          <p:cNvPr id="19463" name="TextBox 7"/>
          <p:cNvSpPr txBox="1">
            <a:spLocks noChangeArrowheads="1"/>
          </p:cNvSpPr>
          <p:nvPr/>
        </p:nvSpPr>
        <p:spPr bwMode="auto">
          <a:xfrm>
            <a:off x="404813" y="8215313"/>
            <a:ext cx="6310312" cy="1069975"/>
          </a:xfrm>
          <a:prstGeom prst="rect">
            <a:avLst/>
          </a:prstGeom>
          <a:noFill/>
          <a:ln w="9525">
            <a:noFill/>
            <a:miter lim="800000"/>
            <a:headEnd/>
            <a:tailEnd/>
          </a:ln>
        </p:spPr>
        <p:txBody>
          <a:bodyPr>
            <a:spAutoFit/>
          </a:bodyPr>
          <a:lstStyle/>
          <a:p>
            <a:r>
              <a:rPr lang="ru-RU" sz="1600" b="1" i="1">
                <a:solidFill>
                  <a:srgbClr val="C00000"/>
                </a:solidFill>
                <a:latin typeface="Minion Pro" pitchFamily="18" charset="0"/>
              </a:rPr>
              <a:t>Школа </a:t>
            </a:r>
            <a:r>
              <a:rPr lang="ru-RU" sz="1600" b="1" i="1">
                <a:solidFill>
                  <a:srgbClr val="C00000"/>
                </a:solidFill>
              </a:rPr>
              <a:t>- </a:t>
            </a:r>
            <a:r>
              <a:rPr lang="ru-RU" sz="1600" b="1" i="1">
                <a:solidFill>
                  <a:srgbClr val="C00000"/>
                </a:solidFill>
                <a:latin typeface="Minion Pro" pitchFamily="18" charset="0"/>
              </a:rPr>
              <a:t>это как работа для взрослых, </a:t>
            </a:r>
          </a:p>
          <a:p>
            <a:r>
              <a:rPr lang="ru-RU" sz="1600" b="1" i="1">
                <a:solidFill>
                  <a:srgbClr val="C00000"/>
                </a:solidFill>
                <a:latin typeface="Minion Pro" pitchFamily="18" charset="0"/>
              </a:rPr>
              <a:t>только ребенок получает за свой труд </a:t>
            </a:r>
            <a:endParaRPr lang="ru-RU" sz="1600" b="1" i="1">
              <a:solidFill>
                <a:srgbClr val="C00000"/>
              </a:solidFill>
            </a:endParaRPr>
          </a:p>
          <a:p>
            <a:r>
              <a:rPr lang="ru-RU" sz="1600" b="1" i="1">
                <a:solidFill>
                  <a:srgbClr val="C00000"/>
                </a:solidFill>
                <a:latin typeface="Minion Pro" pitchFamily="18" charset="0"/>
              </a:rPr>
              <a:t>не деньги, а знания.</a:t>
            </a:r>
          </a:p>
          <a:p>
            <a:endParaRPr lang="ru-RU" sz="1600" b="1" i="1">
              <a:latin typeface="Minion Pro" pitchFamily="18" charset="0"/>
            </a:endParaRPr>
          </a:p>
        </p:txBody>
      </p:sp>
      <p:pic>
        <p:nvPicPr>
          <p:cNvPr id="19464" name="Picture 10" descr="C:\Users\viki\AppData\Local\Microsoft\Windows\Temporary Internet Files\Content.IE5\M4P7N6CI\MCj04358410000[1].wmf"/>
          <p:cNvPicPr>
            <a:picLocks noChangeAspect="1" noChangeArrowheads="1"/>
          </p:cNvPicPr>
          <p:nvPr/>
        </p:nvPicPr>
        <p:blipFill>
          <a:blip r:embed="rId2" cstate="print"/>
          <a:srcRect/>
          <a:stretch>
            <a:fillRect/>
          </a:stretch>
        </p:blipFill>
        <p:spPr bwMode="auto">
          <a:xfrm flipH="1">
            <a:off x="4997450" y="5643563"/>
            <a:ext cx="1503363" cy="3357562"/>
          </a:xfrm>
          <a:prstGeom prst="rect">
            <a:avLst/>
          </a:prstGeom>
          <a:noFill/>
          <a:ln w="9525">
            <a:noFill/>
            <a:miter lim="800000"/>
            <a:headEnd/>
            <a:tailEnd/>
          </a:ln>
        </p:spPr>
      </p:pic>
      <p:sp>
        <p:nvSpPr>
          <p:cNvPr id="10" name="TextBox 9"/>
          <p:cNvSpPr txBox="1"/>
          <p:nvPr/>
        </p:nvSpPr>
        <p:spPr>
          <a:xfrm>
            <a:off x="71438" y="5929313"/>
            <a:ext cx="4643437" cy="2308225"/>
          </a:xfrm>
          <a:prstGeom prst="rect">
            <a:avLst/>
          </a:prstGeom>
          <a:noFill/>
        </p:spPr>
        <p:txBody>
          <a:bodyPr>
            <a:spAutoFit/>
          </a:bodyPr>
          <a:lstStyle/>
          <a:p>
            <a:pPr marL="228600" indent="-228600" algn="just">
              <a:buFontTx/>
              <a:buAutoNum type="arabicPeriod" startAt="5"/>
              <a:defRPr/>
            </a:pPr>
            <a:r>
              <a:rPr lang="ru-RU" sz="1200" b="1" dirty="0">
                <a:latin typeface="Arial" pitchFamily="34" charset="0"/>
                <a:cs typeface="Arial" pitchFamily="34" charset="0"/>
              </a:rPr>
              <a:t>Школа – это авторитарная структура</a:t>
            </a:r>
            <a:r>
              <a:rPr lang="ru-RU" sz="1200" dirty="0">
                <a:latin typeface="Arial" pitchFamily="34" charset="0"/>
                <a:cs typeface="Arial" pitchFamily="34" charset="0"/>
              </a:rPr>
              <a:t>, где дисциплина и повиновение очень важный компонент в процессе обучения. Поэтому не следует ожидать что в школе вашего ребенка полюбят, будут заботиться, что там ему будет хорошо и весело, что там разовьются всевозможные способности ребенка, его творческий потенциал. У школы задачи другие – дать знания ребенку и сделать его способным жить в обществе, где есть определенные законы и ограничения, где люди – разные и по-разному могут относиться друг к другу. </a:t>
            </a:r>
          </a:p>
          <a:p>
            <a:pPr marL="228600" indent="-228600" algn="just">
              <a:buFontTx/>
              <a:buAutoNum type="arabicPeriod" startAt="5"/>
              <a:defRPr/>
            </a:pPr>
            <a:endParaRPr lang="ru-RU" sz="1200" dirty="0">
              <a:latin typeface="Arial" pitchFamily="34" charset="0"/>
              <a:cs typeface="Arial" pitchFamily="34" charset="0"/>
            </a:endParaRPr>
          </a:p>
          <a:p>
            <a:pPr algn="just">
              <a:defRPr/>
            </a:pPr>
            <a:endParaRPr lang="ru-R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57150" y="261938"/>
            <a:ext cx="6943725" cy="1524000"/>
          </a:xfrm>
        </p:spPr>
        <p:txBody>
          <a:bodyPr/>
          <a:lstStyle/>
          <a:p>
            <a:pPr algn="l"/>
            <a:r>
              <a:rPr lang="ru-RU" sz="3200" b="1" smtClean="0">
                <a:solidFill>
                  <a:srgbClr val="0070C0"/>
                </a:solidFill>
              </a:rPr>
              <a:t>ОСОБЕННОСТИ ФИЗИЧЕСКОГО ВОСПИТАНИЯ ДЕТЕЙ ПРИ ПОСТУПЛЕНИИ ИХ В ШКОЛУ</a:t>
            </a:r>
            <a:br>
              <a:rPr lang="ru-RU" sz="3200" b="1" smtClean="0">
                <a:solidFill>
                  <a:srgbClr val="0070C0"/>
                </a:solidFill>
              </a:rPr>
            </a:br>
            <a:endParaRPr lang="ru-RU" sz="3200" smtClean="0">
              <a:solidFill>
                <a:srgbClr val="0070C0"/>
              </a:solidFill>
            </a:endParaRPr>
          </a:p>
        </p:txBody>
      </p:sp>
      <p:pic>
        <p:nvPicPr>
          <p:cNvPr id="20483" name="Picture 2" descr="C:\Users\viki\AppData\Local\Microsoft\Windows\Temporary Internet Files\Content.IE5\16OLWOMK\MCj04357730000[1].wmf"/>
          <p:cNvPicPr>
            <a:picLocks noChangeAspect="1" noChangeArrowheads="1"/>
          </p:cNvPicPr>
          <p:nvPr/>
        </p:nvPicPr>
        <p:blipFill>
          <a:blip r:embed="rId2" cstate="print"/>
          <a:srcRect/>
          <a:stretch>
            <a:fillRect/>
          </a:stretch>
        </p:blipFill>
        <p:spPr bwMode="auto">
          <a:xfrm>
            <a:off x="5643563" y="71438"/>
            <a:ext cx="1143000" cy="2486025"/>
          </a:xfrm>
          <a:prstGeom prst="rect">
            <a:avLst/>
          </a:prstGeom>
          <a:noFill/>
          <a:ln w="9525">
            <a:noFill/>
            <a:miter lim="800000"/>
            <a:headEnd/>
            <a:tailEnd/>
          </a:ln>
        </p:spPr>
      </p:pic>
      <p:pic>
        <p:nvPicPr>
          <p:cNvPr id="20484" name="Picture 4" descr="C:\Users\viki\AppData\Local\Microsoft\Windows\Temporary Internet Files\Content.IE5\YN4VUU4O\MCj04357450000[1].wmf"/>
          <p:cNvPicPr>
            <a:picLocks noChangeAspect="1" noChangeArrowheads="1"/>
          </p:cNvPicPr>
          <p:nvPr/>
        </p:nvPicPr>
        <p:blipFill>
          <a:blip r:embed="rId3" cstate="print"/>
          <a:srcRect/>
          <a:stretch>
            <a:fillRect/>
          </a:stretch>
        </p:blipFill>
        <p:spPr bwMode="auto">
          <a:xfrm>
            <a:off x="71438" y="6705600"/>
            <a:ext cx="2025650" cy="2295525"/>
          </a:xfrm>
          <a:prstGeom prst="rect">
            <a:avLst/>
          </a:prstGeom>
          <a:noFill/>
          <a:ln w="9525">
            <a:noFill/>
            <a:miter lim="800000"/>
            <a:headEnd/>
            <a:tailEnd/>
          </a:ln>
        </p:spPr>
      </p:pic>
      <p:sp>
        <p:nvSpPr>
          <p:cNvPr id="20485" name="TextBox 6"/>
          <p:cNvSpPr txBox="1">
            <a:spLocks noChangeArrowheads="1"/>
          </p:cNvSpPr>
          <p:nvPr/>
        </p:nvSpPr>
        <p:spPr bwMode="auto">
          <a:xfrm>
            <a:off x="71438" y="1500188"/>
            <a:ext cx="5500687" cy="1323975"/>
          </a:xfrm>
          <a:prstGeom prst="rect">
            <a:avLst/>
          </a:prstGeom>
          <a:noFill/>
          <a:ln w="9525">
            <a:noFill/>
            <a:miter lim="800000"/>
            <a:headEnd/>
            <a:tailEnd/>
          </a:ln>
        </p:spPr>
        <p:txBody>
          <a:bodyPr>
            <a:spAutoFit/>
          </a:bodyPr>
          <a:lstStyle/>
          <a:p>
            <a:pPr algn="just"/>
            <a:r>
              <a:rPr lang="ru-RU" sz="1600" i="1"/>
              <a:t>Переход ребенка от условий воспитания в семье к школе — переломный момент в его жизни. Школа предъявляет к детям ряд новых для них требований, связанных с систематическим обучением, с пребыванием в коллективе.</a:t>
            </a:r>
          </a:p>
        </p:txBody>
      </p:sp>
      <p:sp>
        <p:nvSpPr>
          <p:cNvPr id="20486" name="TextBox 7"/>
          <p:cNvSpPr txBox="1">
            <a:spLocks noChangeArrowheads="1"/>
          </p:cNvSpPr>
          <p:nvPr/>
        </p:nvSpPr>
        <p:spPr bwMode="auto">
          <a:xfrm>
            <a:off x="0" y="2857500"/>
            <a:ext cx="6858000" cy="1816100"/>
          </a:xfrm>
          <a:prstGeom prst="rect">
            <a:avLst/>
          </a:prstGeom>
          <a:noFill/>
          <a:ln w="9525">
            <a:noFill/>
            <a:miter lim="800000"/>
            <a:headEnd/>
            <a:tailEnd/>
          </a:ln>
        </p:spPr>
        <p:txBody>
          <a:bodyPr>
            <a:spAutoFit/>
          </a:bodyPr>
          <a:lstStyle/>
          <a:p>
            <a:r>
              <a:rPr lang="ru-RU" sz="1400"/>
              <a:t>Для школьников 1—2-х классов установлен следующий режим, разработанный Институтом физического воспитания и школьной гигиены Академии педагогических наук, утвержденный Управлением школ Министерства просвещения РСФСР. </a:t>
            </a:r>
          </a:p>
          <a:p>
            <a:r>
              <a:rPr lang="ru-RU" sz="1400">
                <a:solidFill>
                  <a:srgbClr val="0070C0"/>
                </a:solidFill>
              </a:rPr>
              <a:t>Пробуждение — в 7 часов утра, </a:t>
            </a:r>
            <a:r>
              <a:rPr lang="ru-RU" sz="1400"/>
              <a:t>утренняя гимнастика, закаливающие процедуры (обтирание, душ), уборка постели, умывание. В 7 часов 30 минут. ребенок садится завтракать.</a:t>
            </a:r>
            <a:br>
              <a:rPr lang="ru-RU" sz="1400"/>
            </a:br>
            <a:endParaRPr lang="ru-RU" sz="1400"/>
          </a:p>
        </p:txBody>
      </p:sp>
      <p:sp>
        <p:nvSpPr>
          <p:cNvPr id="20487" name="TextBox 8"/>
          <p:cNvSpPr txBox="1">
            <a:spLocks noChangeArrowheads="1"/>
          </p:cNvSpPr>
          <p:nvPr/>
        </p:nvSpPr>
        <p:spPr bwMode="auto">
          <a:xfrm>
            <a:off x="0" y="4429125"/>
            <a:ext cx="6858000" cy="2246313"/>
          </a:xfrm>
          <a:prstGeom prst="rect">
            <a:avLst/>
          </a:prstGeom>
          <a:noFill/>
          <a:ln w="9525">
            <a:noFill/>
            <a:miter lim="800000"/>
            <a:headEnd/>
            <a:tailEnd/>
          </a:ln>
        </p:spPr>
        <p:txBody>
          <a:bodyPr>
            <a:spAutoFit/>
          </a:bodyPr>
          <a:lstStyle/>
          <a:p>
            <a:r>
              <a:rPr lang="ru-RU" sz="1400">
                <a:solidFill>
                  <a:srgbClr val="0070C0"/>
                </a:solidFill>
              </a:rPr>
              <a:t>Учебные занятия </a:t>
            </a:r>
            <a:r>
              <a:rPr lang="ru-RU" sz="1400"/>
              <a:t>в школе продолжаются 4 часа. По приходе из школы — обед (13 часов — 13 часов 30 минут); отдых в течение часа (детям 7 лет полезно в это время спать).</a:t>
            </a:r>
          </a:p>
          <a:p>
            <a:r>
              <a:rPr lang="ru-RU" sz="1400"/>
              <a:t>После отдыха — обязательное </a:t>
            </a:r>
            <a:r>
              <a:rPr lang="ru-RU" sz="1400">
                <a:solidFill>
                  <a:srgbClr val="0070C0"/>
                </a:solidFill>
              </a:rPr>
              <a:t>пребывание на воздухе</a:t>
            </a:r>
            <a:r>
              <a:rPr lang="ru-RU" sz="1400"/>
              <a:t>: прогулка, подвижные игры и развлечения, лыжи, коньки, санки и т. д. Для этого отводится время от 14 часов 30 минут до 16 часов. </a:t>
            </a:r>
          </a:p>
          <a:p>
            <a:r>
              <a:rPr lang="ru-RU" sz="1400"/>
              <a:t>После этого </a:t>
            </a:r>
            <a:r>
              <a:rPr lang="ru-RU" sz="1400">
                <a:solidFill>
                  <a:srgbClr val="0070C0"/>
                </a:solidFill>
              </a:rPr>
              <a:t>приготовление уроков </a:t>
            </a:r>
            <a:r>
              <a:rPr lang="ru-RU" sz="1400"/>
              <a:t>(1—1 1/2 часа) и снова </a:t>
            </a:r>
            <a:r>
              <a:rPr lang="ru-RU" sz="1400">
                <a:solidFill>
                  <a:srgbClr val="0070C0"/>
                </a:solidFill>
              </a:rPr>
              <a:t>пребывание на воздухе</a:t>
            </a:r>
            <a:r>
              <a:rPr lang="ru-RU" sz="1400"/>
              <a:t>. От 19 до 20 часов — ужин и свободные занятия.</a:t>
            </a:r>
            <a:br>
              <a:rPr lang="ru-RU" sz="1400"/>
            </a:br>
            <a:r>
              <a:rPr lang="ru-RU" sz="1400">
                <a:solidFill>
                  <a:srgbClr val="0070C0"/>
                </a:solidFill>
              </a:rPr>
              <a:t>Приготовления ко сну</a:t>
            </a:r>
            <a:r>
              <a:rPr lang="ru-RU" sz="1400"/>
              <a:t>, чистка одежды, обуви, проветривание комнаты, вечерний туалет — 20 часов — 20 часов 30 минут, сон — с 20 часов 30 минут до 7 часов.</a:t>
            </a:r>
          </a:p>
        </p:txBody>
      </p:sp>
      <p:sp>
        <p:nvSpPr>
          <p:cNvPr id="10" name="TextBox 9"/>
          <p:cNvSpPr txBox="1"/>
          <p:nvPr/>
        </p:nvSpPr>
        <p:spPr>
          <a:xfrm>
            <a:off x="2000250" y="6715125"/>
            <a:ext cx="4786313" cy="2308225"/>
          </a:xfrm>
          <a:prstGeom prst="rect">
            <a:avLst/>
          </a:prstGeom>
          <a:noFill/>
        </p:spPr>
        <p:txBody>
          <a:bodyPr>
            <a:spAutoFit/>
          </a:bodyPr>
          <a:lstStyle/>
          <a:p>
            <a:pPr algn="just">
              <a:defRPr/>
            </a:pPr>
            <a:r>
              <a:rPr lang="ru-RU" sz="1600" dirty="0">
                <a:latin typeface="+mn-lt"/>
              </a:rPr>
              <a:t>Большое внимание следует уделять созданию гигиенических условий для домашних занятий, детей. Приготовление уроков требует усидчивой работы за столом, поэтому прежде всего необходимо позаботиться об организации места, где школьник готовит уроки. </a:t>
            </a:r>
          </a:p>
          <a:p>
            <a:pPr algn="just">
              <a:defRPr/>
            </a:pPr>
            <a:r>
              <a:rPr lang="ru-RU" sz="1600" dirty="0">
                <a:latin typeface="+mn-lt"/>
              </a:rPr>
              <a:t>Воспитание здорового, физически хорошо развитого человека требует дружной совместной работы семьи и школы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66937" y="-89260"/>
            <a:ext cx="6476773" cy="1323439"/>
          </a:xfrm>
          <a:prstGeom prst="rect">
            <a:avLst/>
          </a:prstGeom>
          <a:noFill/>
        </p:spPr>
        <p:txBody>
          <a:bodyPr wrap="none">
            <a:spAutoFit/>
          </a:bodyPr>
          <a:lstStyle/>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Физическое воспитание </a:t>
            </a:r>
          </a:p>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ребенка в семье</a:t>
            </a:r>
          </a:p>
        </p:txBody>
      </p:sp>
      <p:sp>
        <p:nvSpPr>
          <p:cNvPr id="3076" name="TextBox 5"/>
          <p:cNvSpPr txBox="1">
            <a:spLocks noChangeArrowheads="1"/>
          </p:cNvSpPr>
          <p:nvPr/>
        </p:nvSpPr>
        <p:spPr bwMode="auto">
          <a:xfrm>
            <a:off x="0" y="1285875"/>
            <a:ext cx="6858000" cy="1016000"/>
          </a:xfrm>
          <a:prstGeom prst="rect">
            <a:avLst/>
          </a:prstGeom>
          <a:noFill/>
          <a:ln w="9525">
            <a:noFill/>
            <a:miter lim="800000"/>
            <a:headEnd/>
            <a:tailEnd/>
          </a:ln>
        </p:spPr>
        <p:txBody>
          <a:bodyPr>
            <a:spAutoFit/>
          </a:bodyPr>
          <a:lstStyle/>
          <a:p>
            <a:pPr algn="just"/>
            <a:r>
              <a:rPr lang="ru-RU" sz="1500">
                <a:latin typeface="Comic Sans MS" pitchFamily="66" charset="0"/>
              </a:rPr>
              <a:t>Долг родителей — укрепить здоровье ребенка в данный момент и обеспечить благоприятное развитие детского организма в будущем. Нормальное развитие и состояние здоровья обеспечивается созданием оптимальных условий, то есть организацией правильного режима.</a:t>
            </a:r>
          </a:p>
        </p:txBody>
      </p:sp>
      <p:sp>
        <p:nvSpPr>
          <p:cNvPr id="7" name="TextBox 6"/>
          <p:cNvSpPr txBox="1"/>
          <p:nvPr/>
        </p:nvSpPr>
        <p:spPr>
          <a:xfrm>
            <a:off x="0" y="2357438"/>
            <a:ext cx="6858000" cy="1558925"/>
          </a:xfrm>
          <a:prstGeom prst="rect">
            <a:avLst/>
          </a:prstGeom>
          <a:noFill/>
        </p:spPr>
        <p:txBody>
          <a:bodyPr>
            <a:spAutoFit/>
          </a:bodyPr>
          <a:lstStyle/>
          <a:p>
            <a:pPr>
              <a:defRPr/>
            </a:pPr>
            <a:r>
              <a:rPr lang="ru-RU" sz="1600" i="1">
                <a:latin typeface="Calibri" pitchFamily="34" charset="0"/>
              </a:rPr>
              <a:t>В </a:t>
            </a:r>
            <a:r>
              <a:rPr lang="ru-RU" sz="1600" i="1">
                <a:effectLst>
                  <a:outerShdw blurRad="38100" dist="38100" dir="2700000" algn="tl">
                    <a:srgbClr val="C0C0C0"/>
                  </a:outerShdw>
                </a:effectLst>
                <a:latin typeface="Calibri" pitchFamily="34" charset="0"/>
              </a:rPr>
              <a:t>физическом воспитании</a:t>
            </a:r>
            <a:r>
              <a:rPr lang="ru-RU" sz="1600" i="1">
                <a:latin typeface="Calibri" pitchFamily="34" charset="0"/>
              </a:rPr>
              <a:t> детей дошкольного возраста используются </a:t>
            </a:r>
            <a:r>
              <a:rPr lang="ru-RU" sz="1600" i="1">
                <a:solidFill>
                  <a:srgbClr val="EE5B00"/>
                </a:solidFill>
                <a:latin typeface="Calibri" pitchFamily="34" charset="0"/>
              </a:rPr>
              <a:t>физические упражнения</a:t>
            </a:r>
            <a:r>
              <a:rPr lang="ru-RU" sz="1600" i="1">
                <a:latin typeface="Calibri" pitchFamily="34" charset="0"/>
              </a:rPr>
              <a:t> (ходьба, бег, упражнения в равновесии, метание, лазание, подвижные игры), </a:t>
            </a:r>
            <a:r>
              <a:rPr lang="ru-RU" sz="1600" i="1">
                <a:solidFill>
                  <a:srgbClr val="EE5B00"/>
                </a:solidFill>
                <a:latin typeface="Calibri" pitchFamily="34" charset="0"/>
              </a:rPr>
              <a:t>спортивные упражнения</a:t>
            </a:r>
            <a:r>
              <a:rPr lang="ru-RU" sz="1600" i="1">
                <a:latin typeface="Calibri" pitchFamily="34" charset="0"/>
              </a:rPr>
              <a:t>, </a:t>
            </a:r>
            <a:r>
              <a:rPr lang="ru-RU" sz="1600" i="1">
                <a:solidFill>
                  <a:srgbClr val="EE5B00"/>
                </a:solidFill>
                <a:latin typeface="Calibri" pitchFamily="34" charset="0"/>
              </a:rPr>
              <a:t>гигиенические факторы</a:t>
            </a:r>
            <a:r>
              <a:rPr lang="ru-RU" sz="1600" i="1">
                <a:latin typeface="Calibri" pitchFamily="34" charset="0"/>
              </a:rPr>
              <a:t> (режим дня, питание, сон и т. п.), </a:t>
            </a:r>
            <a:r>
              <a:rPr lang="ru-RU" sz="1600" i="1">
                <a:solidFill>
                  <a:srgbClr val="EE5B00"/>
                </a:solidFill>
                <a:latin typeface="Calibri" pitchFamily="34" charset="0"/>
              </a:rPr>
              <a:t>естественные силы природы</a:t>
            </a:r>
            <a:r>
              <a:rPr lang="ru-RU" sz="1600" i="1">
                <a:latin typeface="Calibri" pitchFamily="34" charset="0"/>
              </a:rPr>
              <a:t> (солнце, воздух и вода).</a:t>
            </a:r>
          </a:p>
          <a:p>
            <a:pPr>
              <a:buFontTx/>
              <a:buChar char="-"/>
              <a:defRPr/>
            </a:pPr>
            <a:endParaRPr lang="ru-RU" sz="1600" i="1">
              <a:latin typeface="Calibri" pitchFamily="34" charset="0"/>
            </a:endParaRPr>
          </a:p>
        </p:txBody>
      </p:sp>
      <p:sp>
        <p:nvSpPr>
          <p:cNvPr id="3078" name="TextBox 7"/>
          <p:cNvSpPr txBox="1">
            <a:spLocks noChangeArrowheads="1"/>
          </p:cNvSpPr>
          <p:nvPr/>
        </p:nvSpPr>
        <p:spPr bwMode="auto">
          <a:xfrm>
            <a:off x="2000250" y="3968750"/>
            <a:ext cx="4857750" cy="3970338"/>
          </a:xfrm>
          <a:prstGeom prst="rect">
            <a:avLst/>
          </a:prstGeom>
          <a:noFill/>
          <a:ln w="9525">
            <a:noFill/>
            <a:miter lim="800000"/>
            <a:headEnd/>
            <a:tailEnd/>
          </a:ln>
        </p:spPr>
        <p:txBody>
          <a:bodyPr>
            <a:spAutoFit/>
          </a:bodyPr>
          <a:lstStyle/>
          <a:p>
            <a:pPr algn="r">
              <a:buFontTx/>
              <a:buChar char="-"/>
            </a:pPr>
            <a:r>
              <a:rPr lang="ru-RU" sz="1400">
                <a:solidFill>
                  <a:srgbClr val="C00000"/>
                </a:solidFill>
                <a:latin typeface="Calibri" pitchFamily="34" charset="0"/>
              </a:rPr>
              <a:t>Задания и объяснения должны быть ясными и четкими, давать их надо бодрым голосом" и тут же показывать все движения.</a:t>
            </a:r>
          </a:p>
          <a:p>
            <a:pPr algn="r">
              <a:buFontTx/>
              <a:buChar char="-"/>
            </a:pPr>
            <a:r>
              <a:rPr lang="ru-RU" sz="1400">
                <a:latin typeface="Calibri" pitchFamily="34" charset="0"/>
              </a:rPr>
              <a:t>Упражнения должны быть интересные, в них следует использовать хорошо запоминающиеся образные сравнения, например: «птичка», «кошка», «паровоз».</a:t>
            </a:r>
          </a:p>
          <a:p>
            <a:pPr algn="r">
              <a:buFontTx/>
              <a:buChar char="-"/>
            </a:pPr>
            <a:r>
              <a:rPr lang="ru-RU" sz="1400">
                <a:solidFill>
                  <a:srgbClr val="C00000"/>
                </a:solidFill>
                <a:latin typeface="Calibri" pitchFamily="34" charset="0"/>
              </a:rPr>
              <a:t>Основной принцип, которого должны придерживаться родители, занимаясь физическими упражнениями с малышами,— изображать все в виде игры. Веселый тон, шутка, смех, активное участие взрослого всегда увлекают ребенка.</a:t>
            </a:r>
          </a:p>
          <a:p>
            <a:pPr algn="r">
              <a:buFontTx/>
              <a:buChar char="-"/>
            </a:pPr>
            <a:r>
              <a:rPr lang="ru-RU" sz="1400">
                <a:latin typeface="Calibri" pitchFamily="34" charset="0"/>
              </a:rPr>
              <a:t>Количество повторений движений для дошкольников обычно колеблется от 2—3 до </a:t>
            </a:r>
            <a:r>
              <a:rPr lang="ru-RU" sz="1400"/>
              <a:t>10</a:t>
            </a:r>
            <a:r>
              <a:rPr lang="ru-RU" sz="1400">
                <a:latin typeface="Calibri" pitchFamily="34" charset="0"/>
              </a:rPr>
              <a:t>.</a:t>
            </a:r>
          </a:p>
          <a:p>
            <a:pPr algn="r">
              <a:buFontTx/>
              <a:buChar char="-"/>
            </a:pPr>
            <a:r>
              <a:rPr lang="ru-RU" sz="1400">
                <a:solidFill>
                  <a:srgbClr val="C00000"/>
                </a:solidFill>
                <a:latin typeface="Calibri" pitchFamily="34" charset="0"/>
              </a:rPr>
              <a:t>После наиболее трудных упражнений необходимо давать кратковременные паузы отдыха (30—60 с).</a:t>
            </a:r>
            <a:endParaRPr lang="ru-RU" sz="1400">
              <a:solidFill>
                <a:srgbClr val="C00000"/>
              </a:solidFill>
            </a:endParaRPr>
          </a:p>
          <a:p>
            <a:pPr algn="r">
              <a:buFontTx/>
              <a:buChar char="-"/>
            </a:pPr>
            <a:r>
              <a:rPr lang="ru-RU" sz="1400"/>
              <a:t>Средние значения показателей двигательной активности детей за полный день - </a:t>
            </a:r>
            <a:r>
              <a:rPr lang="ru-RU" sz="1400">
                <a:solidFill>
                  <a:srgbClr val="FF3300"/>
                </a:solidFill>
              </a:rPr>
              <a:t>объем 17 000 движений</a:t>
            </a:r>
            <a:r>
              <a:rPr lang="ru-RU" sz="1400"/>
              <a:t>; интенсивность 55-65 движений в минуту </a:t>
            </a:r>
          </a:p>
        </p:txBody>
      </p:sp>
      <p:sp>
        <p:nvSpPr>
          <p:cNvPr id="9" name="Прямоугольник 8"/>
          <p:cNvSpPr/>
          <p:nvPr/>
        </p:nvSpPr>
        <p:spPr>
          <a:xfrm>
            <a:off x="2242988" y="3513130"/>
            <a:ext cx="4572149"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r">
              <a:defRPr/>
            </a:pPr>
            <a:r>
              <a:rPr lang="ru-RU" sz="2800" b="1" dirty="0">
                <a:ln w="11430">
                  <a:solidFill>
                    <a:srgbClr val="EE5B00"/>
                  </a:solidFill>
                </a:ln>
                <a:gradFill flip="none" rotWithShape="1">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13500000" scaled="1"/>
                  <a:tileRect/>
                </a:gradFill>
                <a:effectLst>
                  <a:outerShdw blurRad="80000" dist="40000" dir="5040000" algn="tl">
                    <a:srgbClr val="000000">
                      <a:alpha val="30000"/>
                    </a:srgbClr>
                  </a:outerShdw>
                </a:effectLst>
              </a:rPr>
              <a:t>Физические упражнения</a:t>
            </a:r>
          </a:p>
        </p:txBody>
      </p:sp>
      <p:pic>
        <p:nvPicPr>
          <p:cNvPr id="3080" name="Picture 2" descr="C:\Users\viki\AppData\Local\Microsoft\Windows\Temporary Internet Files\Content.IE5\COU2X6RI\MCj04370690000[1].png"/>
          <p:cNvPicPr>
            <a:picLocks noChangeAspect="1" noChangeArrowheads="1"/>
          </p:cNvPicPr>
          <p:nvPr/>
        </p:nvPicPr>
        <p:blipFill>
          <a:blip r:embed="rId2" cstate="print"/>
          <a:srcRect/>
          <a:stretch>
            <a:fillRect/>
          </a:stretch>
        </p:blipFill>
        <p:spPr bwMode="auto">
          <a:xfrm>
            <a:off x="71438" y="3714750"/>
            <a:ext cx="1000125" cy="1000125"/>
          </a:xfrm>
          <a:prstGeom prst="rect">
            <a:avLst/>
          </a:prstGeom>
          <a:noFill/>
          <a:ln w="9525">
            <a:noFill/>
            <a:miter lim="800000"/>
            <a:headEnd/>
            <a:tailEnd/>
          </a:ln>
        </p:spPr>
      </p:pic>
      <p:pic>
        <p:nvPicPr>
          <p:cNvPr id="3081" name="Picture 3" descr="C:\Users\viki\AppData\Local\Microsoft\Windows\Temporary Internet Files\Content.IE5\HT7649U9\MCj04370680000[1].png"/>
          <p:cNvPicPr>
            <a:picLocks noChangeAspect="1" noChangeArrowheads="1"/>
          </p:cNvPicPr>
          <p:nvPr/>
        </p:nvPicPr>
        <p:blipFill>
          <a:blip r:embed="rId3" cstate="print"/>
          <a:srcRect/>
          <a:stretch>
            <a:fillRect/>
          </a:stretch>
        </p:blipFill>
        <p:spPr bwMode="auto">
          <a:xfrm>
            <a:off x="142875" y="5214938"/>
            <a:ext cx="928688" cy="928687"/>
          </a:xfrm>
          <a:prstGeom prst="rect">
            <a:avLst/>
          </a:prstGeom>
          <a:noFill/>
          <a:ln w="9525">
            <a:noFill/>
            <a:miter lim="800000"/>
            <a:headEnd/>
            <a:tailEnd/>
          </a:ln>
        </p:spPr>
      </p:pic>
      <p:pic>
        <p:nvPicPr>
          <p:cNvPr id="3082" name="Picture 4" descr="C:\Users\viki\AppData\Local\Microsoft\Windows\Temporary Internet Files\Content.IE5\FNMA7AE2\MCj04370790000[1].png"/>
          <p:cNvPicPr>
            <a:picLocks noChangeAspect="1" noChangeArrowheads="1"/>
          </p:cNvPicPr>
          <p:nvPr/>
        </p:nvPicPr>
        <p:blipFill>
          <a:blip r:embed="rId4" cstate="print"/>
          <a:srcRect/>
          <a:stretch>
            <a:fillRect/>
          </a:stretch>
        </p:blipFill>
        <p:spPr bwMode="auto">
          <a:xfrm>
            <a:off x="5715000" y="357188"/>
            <a:ext cx="1000125" cy="1000125"/>
          </a:xfrm>
          <a:prstGeom prst="rect">
            <a:avLst/>
          </a:prstGeom>
          <a:noFill/>
          <a:ln w="9525">
            <a:noFill/>
            <a:miter lim="800000"/>
            <a:headEnd/>
            <a:tailEnd/>
          </a:ln>
        </p:spPr>
      </p:pic>
      <p:pic>
        <p:nvPicPr>
          <p:cNvPr id="3083" name="Picture 5" descr="C:\Users\viki\AppData\Local\Microsoft\Windows\Temporary Internet Files\Content.IE5\MOVYDWVJ\MCj04370700000[1].png"/>
          <p:cNvPicPr>
            <a:picLocks noChangeAspect="1" noChangeArrowheads="1"/>
          </p:cNvPicPr>
          <p:nvPr/>
        </p:nvPicPr>
        <p:blipFill>
          <a:blip r:embed="rId5" cstate="print"/>
          <a:srcRect/>
          <a:stretch>
            <a:fillRect/>
          </a:stretch>
        </p:blipFill>
        <p:spPr bwMode="auto">
          <a:xfrm>
            <a:off x="620713" y="4513263"/>
            <a:ext cx="1643062" cy="1643062"/>
          </a:xfrm>
          <a:prstGeom prst="rect">
            <a:avLst/>
          </a:prstGeom>
          <a:noFill/>
          <a:ln w="9525">
            <a:noFill/>
            <a:miter lim="800000"/>
            <a:headEnd/>
            <a:tailEnd/>
          </a:ln>
        </p:spPr>
      </p:pic>
      <p:pic>
        <p:nvPicPr>
          <p:cNvPr id="3084" name="Picture 6" descr="C:\Users\viki\AppData\Local\Microsoft\Windows\Temporary Internet Files\Content.IE5\FNMA7AE2\MCj04370720000[1].png"/>
          <p:cNvPicPr>
            <a:picLocks noChangeAspect="1" noChangeArrowheads="1"/>
          </p:cNvPicPr>
          <p:nvPr/>
        </p:nvPicPr>
        <p:blipFill>
          <a:blip r:embed="rId6" cstate="print"/>
          <a:srcRect/>
          <a:stretch>
            <a:fillRect/>
          </a:stretch>
        </p:blipFill>
        <p:spPr bwMode="auto">
          <a:xfrm rot="2668812">
            <a:off x="103188" y="7015163"/>
            <a:ext cx="1190625" cy="1190625"/>
          </a:xfrm>
          <a:prstGeom prst="rect">
            <a:avLst/>
          </a:prstGeom>
          <a:noFill/>
          <a:ln w="9525">
            <a:noFill/>
            <a:miter lim="800000"/>
            <a:headEnd/>
            <a:tailEnd/>
          </a:ln>
        </p:spPr>
      </p:pic>
      <p:pic>
        <p:nvPicPr>
          <p:cNvPr id="3085" name="Picture 8" descr="C:\Users\viki\AppData\Local\Microsoft\Windows\Temporary Internet Files\Content.IE5\RSWC3R1M\MCj04370710000[1].png"/>
          <p:cNvPicPr>
            <a:picLocks noChangeAspect="1" noChangeArrowheads="1"/>
          </p:cNvPicPr>
          <p:nvPr/>
        </p:nvPicPr>
        <p:blipFill>
          <a:blip r:embed="rId7" cstate="print"/>
          <a:srcRect/>
          <a:stretch>
            <a:fillRect/>
          </a:stretch>
        </p:blipFill>
        <p:spPr bwMode="auto">
          <a:xfrm>
            <a:off x="71438" y="6286500"/>
            <a:ext cx="1071562" cy="1071563"/>
          </a:xfrm>
          <a:prstGeom prst="rect">
            <a:avLst/>
          </a:prstGeom>
          <a:noFill/>
          <a:ln w="9525">
            <a:noFill/>
            <a:miter lim="800000"/>
            <a:headEnd/>
            <a:tailEnd/>
          </a:ln>
        </p:spPr>
      </p:pic>
      <p:pic>
        <p:nvPicPr>
          <p:cNvPr id="3086" name="Picture 9" descr="C:\Users\viki\AppData\Local\Microsoft\Windows\Temporary Internet Files\Content.IE5\M8TJYLUS\MCj04370760000[1].png"/>
          <p:cNvPicPr>
            <a:picLocks noChangeAspect="1" noChangeArrowheads="1"/>
          </p:cNvPicPr>
          <p:nvPr/>
        </p:nvPicPr>
        <p:blipFill>
          <a:blip r:embed="rId8" cstate="print"/>
          <a:srcRect/>
          <a:stretch>
            <a:fillRect/>
          </a:stretch>
        </p:blipFill>
        <p:spPr bwMode="auto">
          <a:xfrm>
            <a:off x="1143000" y="5857875"/>
            <a:ext cx="785813" cy="785813"/>
          </a:xfrm>
          <a:prstGeom prst="rect">
            <a:avLst/>
          </a:prstGeom>
          <a:noFill/>
          <a:ln w="9525">
            <a:noFill/>
            <a:miter lim="800000"/>
            <a:headEnd/>
            <a:tailEnd/>
          </a:ln>
        </p:spPr>
      </p:pic>
      <p:pic>
        <p:nvPicPr>
          <p:cNvPr id="3087" name="Picture 10" descr="C:\Users\viki\AppData\Local\Microsoft\Windows\Temporary Internet Files\Content.IE5\YN4VUU4O\MCj04348700000[1].png"/>
          <p:cNvPicPr>
            <a:picLocks noChangeAspect="1" noChangeArrowheads="1"/>
          </p:cNvPicPr>
          <p:nvPr/>
        </p:nvPicPr>
        <p:blipFill>
          <a:blip r:embed="rId9" cstate="print"/>
          <a:srcRect/>
          <a:stretch>
            <a:fillRect/>
          </a:stretch>
        </p:blipFill>
        <p:spPr bwMode="auto">
          <a:xfrm>
            <a:off x="1214438" y="3643313"/>
            <a:ext cx="1214437" cy="1214437"/>
          </a:xfrm>
          <a:prstGeom prst="rect">
            <a:avLst/>
          </a:prstGeom>
          <a:noFill/>
          <a:ln w="9525">
            <a:noFill/>
            <a:miter lim="800000"/>
            <a:headEnd/>
            <a:tailEnd/>
          </a:ln>
        </p:spPr>
      </p:pic>
      <p:sp>
        <p:nvSpPr>
          <p:cNvPr id="3088" name="TextBox 19"/>
          <p:cNvSpPr txBox="1">
            <a:spLocks noChangeArrowheads="1"/>
          </p:cNvSpPr>
          <p:nvPr/>
        </p:nvSpPr>
        <p:spPr bwMode="auto">
          <a:xfrm>
            <a:off x="0" y="8143875"/>
            <a:ext cx="6858000" cy="892175"/>
          </a:xfrm>
          <a:prstGeom prst="rect">
            <a:avLst/>
          </a:prstGeom>
          <a:noFill/>
          <a:ln w="9525">
            <a:noFill/>
            <a:miter lim="800000"/>
            <a:headEnd/>
            <a:tailEnd/>
          </a:ln>
        </p:spPr>
        <p:txBody>
          <a:bodyPr>
            <a:spAutoFit/>
          </a:bodyPr>
          <a:lstStyle/>
          <a:p>
            <a:pPr algn="just"/>
            <a:r>
              <a:rPr lang="ru-RU" sz="1300"/>
              <a:t>Физические упражнения только тогда приносят пользу, когда ими занимаются систематически. Родители обязаны ежедневно находить время для занятий физическими упражнениями со своими детьми и тщательно следить за их здоровьем, обращая внимание на внешний вид, настроение и самочувствие ребенка.</a:t>
            </a:r>
          </a:p>
        </p:txBody>
      </p:sp>
      <p:pic>
        <p:nvPicPr>
          <p:cNvPr id="3089" name="Picture 11" descr="C:\Users\viki\AppData\Local\Microsoft\Windows\Temporary Internet Files\Content.IE5\5HM5BHCY\MCj04370470000[1].png"/>
          <p:cNvPicPr>
            <a:picLocks noChangeAspect="1" noChangeArrowheads="1"/>
          </p:cNvPicPr>
          <p:nvPr/>
        </p:nvPicPr>
        <p:blipFill>
          <a:blip r:embed="rId10" cstate="print"/>
          <a:srcRect/>
          <a:stretch>
            <a:fillRect/>
          </a:stretch>
        </p:blipFill>
        <p:spPr bwMode="auto">
          <a:xfrm>
            <a:off x="500063" y="571500"/>
            <a:ext cx="714375" cy="714375"/>
          </a:xfrm>
          <a:prstGeom prst="rect">
            <a:avLst/>
          </a:prstGeom>
          <a:noFill/>
          <a:ln w="9525">
            <a:noFill/>
            <a:miter lim="800000"/>
            <a:headEnd/>
            <a:tailEnd/>
          </a:ln>
        </p:spPr>
      </p:pic>
      <p:pic>
        <p:nvPicPr>
          <p:cNvPr id="3090" name="Picture 12" descr="C:\Users\viki\AppData\Local\Microsoft\Windows\Temporary Internet Files\Content.IE5\0DKC86KK\MCj04370460000[1].png"/>
          <p:cNvPicPr>
            <a:picLocks noChangeAspect="1" noChangeArrowheads="1"/>
          </p:cNvPicPr>
          <p:nvPr/>
        </p:nvPicPr>
        <p:blipFill>
          <a:blip r:embed="rId11" cstate="print"/>
          <a:srcRect/>
          <a:stretch>
            <a:fillRect/>
          </a:stretch>
        </p:blipFill>
        <p:spPr bwMode="auto">
          <a:xfrm rot="621069">
            <a:off x="1412875" y="6500813"/>
            <a:ext cx="1214438" cy="1214437"/>
          </a:xfrm>
          <a:prstGeom prst="rect">
            <a:avLst/>
          </a:prstGeom>
          <a:noFill/>
          <a:ln w="9525">
            <a:noFill/>
            <a:miter lim="800000"/>
            <a:headEnd/>
            <a:tailEnd/>
          </a:ln>
        </p:spPr>
      </p:pic>
      <p:pic>
        <p:nvPicPr>
          <p:cNvPr id="3091" name="Picture 13" descr="C:\Users\viki\AppData\Local\Microsoft\Windows\Temporary Internet Files\Content.IE5\GMERIPU6\MCj04370420000[1].png"/>
          <p:cNvPicPr>
            <a:picLocks noChangeAspect="1" noChangeArrowheads="1"/>
          </p:cNvPicPr>
          <p:nvPr/>
        </p:nvPicPr>
        <p:blipFill>
          <a:blip r:embed="rId12" cstate="print"/>
          <a:srcRect/>
          <a:stretch>
            <a:fillRect/>
          </a:stretch>
        </p:blipFill>
        <p:spPr bwMode="auto">
          <a:xfrm>
            <a:off x="1785938" y="7572375"/>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FF33CC"/>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48534" y="6462"/>
            <a:ext cx="6495176" cy="707886"/>
          </a:xfrm>
          <a:prstGeom prst="rect">
            <a:avLst/>
          </a:prstGeom>
          <a:noFill/>
        </p:spPr>
        <p:txBody>
          <a:bodyPr wrap="none">
            <a:spAutoFit/>
          </a:bodyPr>
          <a:lstStyle/>
          <a:p>
            <a:pPr algn="ctr">
              <a:defRPr/>
            </a:pPr>
            <a:r>
              <a:rPr lang="ru-RU" sz="4000" b="1" dirty="0">
                <a:ln w="12700">
                  <a:solidFill>
                    <a:srgbClr val="EF47A7"/>
                  </a:solidFill>
                  <a:prstDash val="solid"/>
                </a:ln>
                <a:solidFill>
                  <a:srgbClr val="FF33CC"/>
                </a:solidFill>
                <a:effectLst>
                  <a:outerShdw blurRad="41275" dist="20320" dir="1800000" algn="tl" rotWithShape="0">
                    <a:srgbClr val="000000">
                      <a:alpha val="40000"/>
                    </a:srgbClr>
                  </a:outerShdw>
                </a:effectLst>
              </a:rPr>
              <a:t>Режим дня дошкольника</a:t>
            </a:r>
          </a:p>
        </p:txBody>
      </p:sp>
      <p:pic>
        <p:nvPicPr>
          <p:cNvPr id="4100" name="Picture 2" descr="C:\Users\viki\Pictures\141(1).jpg"/>
          <p:cNvPicPr>
            <a:picLocks noChangeAspect="1" noChangeArrowheads="1"/>
          </p:cNvPicPr>
          <p:nvPr/>
        </p:nvPicPr>
        <p:blipFill>
          <a:blip r:embed="rId2" cstate="print"/>
          <a:srcRect/>
          <a:stretch>
            <a:fillRect/>
          </a:stretch>
        </p:blipFill>
        <p:spPr bwMode="auto">
          <a:xfrm>
            <a:off x="4572000" y="635000"/>
            <a:ext cx="2143125" cy="1793875"/>
          </a:xfrm>
          <a:prstGeom prst="rect">
            <a:avLst/>
          </a:prstGeom>
          <a:noFill/>
          <a:ln w="9525">
            <a:noFill/>
            <a:miter lim="800000"/>
            <a:headEnd/>
            <a:tailEnd/>
          </a:ln>
        </p:spPr>
      </p:pic>
      <p:sp>
        <p:nvSpPr>
          <p:cNvPr id="4101" name="TextBox 6"/>
          <p:cNvSpPr txBox="1">
            <a:spLocks noChangeArrowheads="1"/>
          </p:cNvSpPr>
          <p:nvPr/>
        </p:nvSpPr>
        <p:spPr bwMode="auto">
          <a:xfrm>
            <a:off x="71438" y="642938"/>
            <a:ext cx="4500562" cy="1857375"/>
          </a:xfrm>
          <a:prstGeom prst="rect">
            <a:avLst/>
          </a:prstGeom>
          <a:noFill/>
          <a:ln w="9525">
            <a:noFill/>
            <a:miter lim="800000"/>
            <a:headEnd/>
            <a:tailEnd/>
          </a:ln>
        </p:spPr>
        <p:txBody>
          <a:bodyPr>
            <a:spAutoFit/>
          </a:bodyPr>
          <a:lstStyle/>
          <a:p>
            <a:pPr algn="just"/>
            <a:r>
              <a:rPr lang="ru-RU" sz="1400">
                <a:latin typeface="Comic Sans MS" pitchFamily="66" charset="0"/>
              </a:rPr>
              <a:t>Приучая детей к определенному режиму, к выполнению гигиенических требований, мы создаем у них полезные для организма навыки и тем самым сохраняем их здоровье.</a:t>
            </a:r>
            <a:br>
              <a:rPr lang="ru-RU" sz="1400">
                <a:latin typeface="Comic Sans MS" pitchFamily="66" charset="0"/>
              </a:rPr>
            </a:br>
            <a:r>
              <a:rPr lang="ru-RU" sz="1400">
                <a:latin typeface="Comic Sans MS" pitchFamily="66" charset="0"/>
              </a:rPr>
              <a:t>Твердый режим дня, установленный в соответствии с возрастными особенностями детей, — одно из существенных условий нормального физического развития ребенка.</a:t>
            </a:r>
          </a:p>
        </p:txBody>
      </p:sp>
      <p:sp>
        <p:nvSpPr>
          <p:cNvPr id="4102" name="TextBox 7"/>
          <p:cNvSpPr txBox="1">
            <a:spLocks noChangeArrowheads="1"/>
          </p:cNvSpPr>
          <p:nvPr/>
        </p:nvSpPr>
        <p:spPr bwMode="auto">
          <a:xfrm>
            <a:off x="0" y="2571750"/>
            <a:ext cx="6858000" cy="1323975"/>
          </a:xfrm>
          <a:prstGeom prst="rect">
            <a:avLst/>
          </a:prstGeom>
          <a:noFill/>
          <a:ln w="9525">
            <a:noFill/>
            <a:miter lim="800000"/>
            <a:headEnd/>
            <a:tailEnd/>
          </a:ln>
        </p:spPr>
        <p:txBody>
          <a:bodyPr>
            <a:spAutoFit/>
          </a:bodyPr>
          <a:lstStyle/>
          <a:p>
            <a:pPr algn="just"/>
            <a:r>
              <a:rPr lang="ru-RU" sz="1600">
                <a:solidFill>
                  <a:srgbClr val="AD0F69"/>
                </a:solidFill>
              </a:rPr>
              <a:t>Основное требование к режиму — это точность во времени и правильное чередование, смена одних видов деятельности другими.</a:t>
            </a:r>
            <a:br>
              <a:rPr lang="ru-RU" sz="1600">
                <a:solidFill>
                  <a:srgbClr val="AD0F69"/>
                </a:solidFill>
              </a:rPr>
            </a:br>
            <a:r>
              <a:rPr lang="ru-RU" sz="1600">
                <a:solidFill>
                  <a:srgbClr val="AD0F69"/>
                </a:solidFill>
              </a:rPr>
              <a:t>Должно быть установлено время, когда ребенок ложится спать, встает, ест, гуляет, выполняет несложные, посильные для него обязанности. Время это необходимо точно соблюдать.</a:t>
            </a:r>
          </a:p>
        </p:txBody>
      </p:sp>
      <p:sp>
        <p:nvSpPr>
          <p:cNvPr id="9" name="TextBox 8"/>
          <p:cNvSpPr txBox="1"/>
          <p:nvPr/>
        </p:nvSpPr>
        <p:spPr>
          <a:xfrm>
            <a:off x="0" y="5715000"/>
            <a:ext cx="5000625" cy="1816100"/>
          </a:xfrm>
          <a:prstGeom prst="rect">
            <a:avLst/>
          </a:prstGeom>
          <a:noFill/>
        </p:spPr>
        <p:txBody>
          <a:bodyPr>
            <a:spAutoFit/>
          </a:bodyPr>
          <a:lstStyle/>
          <a:p>
            <a:pPr algn="just">
              <a:defRPr/>
            </a:pPr>
            <a:r>
              <a:rPr lang="ru-RU" sz="1600" b="1" u="sng" dirty="0">
                <a:solidFill>
                  <a:srgbClr val="AD0F69"/>
                </a:solidFill>
                <a:latin typeface="+mn-lt"/>
              </a:rPr>
              <a:t>Питание</a:t>
            </a:r>
            <a:r>
              <a:rPr lang="ru-RU" sz="1600" u="sng" dirty="0">
                <a:solidFill>
                  <a:srgbClr val="AD0F69"/>
                </a:solidFill>
                <a:latin typeface="+mn-lt"/>
              </a:rPr>
              <a:t>. </a:t>
            </a:r>
            <a:r>
              <a:rPr lang="ru-RU" sz="1600" dirty="0">
                <a:latin typeface="+mn-lt"/>
              </a:rPr>
              <a:t>Дети получают питание 4—5 раз в день. Первая еда дается через полчаса, во всяком случае не позднее чем через час после пробуждения ребенка, а последняя — часа за полтора до сна. Между приемами пищи должны быть установлены промежутки в 3—4 часа, их надо строго соблюдать. Наиболее сытная еда дается в обед, менее сытная — на ужин.</a:t>
            </a:r>
          </a:p>
        </p:txBody>
      </p:sp>
      <p:pic>
        <p:nvPicPr>
          <p:cNvPr id="4104" name="Picture 3" descr="C:\Users\viki\AppData\Local\Microsoft\Windows\Temporary Internet Files\Content.IE5\6NZXK4SD\MCj04282850000[1].wmf"/>
          <p:cNvPicPr>
            <a:picLocks noChangeAspect="1" noChangeArrowheads="1"/>
          </p:cNvPicPr>
          <p:nvPr/>
        </p:nvPicPr>
        <p:blipFill>
          <a:blip r:embed="rId3" cstate="print"/>
          <a:srcRect/>
          <a:stretch>
            <a:fillRect/>
          </a:stretch>
        </p:blipFill>
        <p:spPr bwMode="auto">
          <a:xfrm>
            <a:off x="71438" y="3989388"/>
            <a:ext cx="1857375" cy="1582737"/>
          </a:xfrm>
          <a:prstGeom prst="rect">
            <a:avLst/>
          </a:prstGeom>
          <a:noFill/>
          <a:ln w="9525">
            <a:noFill/>
            <a:miter lim="800000"/>
            <a:headEnd/>
            <a:tailEnd/>
          </a:ln>
        </p:spPr>
      </p:pic>
      <p:sp>
        <p:nvSpPr>
          <p:cNvPr id="10" name="TextBox 9"/>
          <p:cNvSpPr txBox="1"/>
          <p:nvPr/>
        </p:nvSpPr>
        <p:spPr>
          <a:xfrm>
            <a:off x="2000250" y="3857625"/>
            <a:ext cx="4857750" cy="2062163"/>
          </a:xfrm>
          <a:prstGeom prst="rect">
            <a:avLst/>
          </a:prstGeom>
          <a:noFill/>
        </p:spPr>
        <p:txBody>
          <a:bodyPr>
            <a:spAutoFit/>
          </a:bodyPr>
          <a:lstStyle/>
          <a:p>
            <a:pPr algn="just">
              <a:defRPr/>
            </a:pPr>
            <a:r>
              <a:rPr lang="ru-RU" sz="1600" b="1" u="sng" dirty="0">
                <a:solidFill>
                  <a:srgbClr val="AD0F69"/>
                </a:solidFill>
                <a:latin typeface="+mn-lt"/>
              </a:rPr>
              <a:t>Сон</a:t>
            </a:r>
            <a:r>
              <a:rPr lang="ru-RU" sz="1600" u="sng" dirty="0">
                <a:solidFill>
                  <a:srgbClr val="AD0F69"/>
                </a:solidFill>
                <a:latin typeface="+mn-lt"/>
              </a:rPr>
              <a:t>. </a:t>
            </a:r>
            <a:r>
              <a:rPr lang="ru-RU" sz="1600" dirty="0">
                <a:latin typeface="+mn-lt"/>
              </a:rPr>
              <a:t>Только во время сна ребенок получает полный отдых. Сон должен быть достаточно продолжительным: дети 3—4 лет спят 14 часов в сутки, 5—6 лет — 13 часов, 7—8 лет — 12 часов. Из этого времени необходимо, особенно для младших детей, выделить часа полтора для дневного сна. Дети должны ложиться не позднее 8—9 часов вечера. </a:t>
            </a:r>
          </a:p>
          <a:p>
            <a:pPr algn="just">
              <a:defRPr/>
            </a:pPr>
            <a:endParaRPr lang="ru-RU" sz="1600" dirty="0">
              <a:latin typeface="+mn-lt"/>
            </a:endParaRPr>
          </a:p>
        </p:txBody>
      </p:sp>
      <p:sp>
        <p:nvSpPr>
          <p:cNvPr id="11" name="TextBox 10"/>
          <p:cNvSpPr txBox="1"/>
          <p:nvPr/>
        </p:nvSpPr>
        <p:spPr>
          <a:xfrm>
            <a:off x="2071688" y="7572375"/>
            <a:ext cx="4786312" cy="1570038"/>
          </a:xfrm>
          <a:prstGeom prst="rect">
            <a:avLst/>
          </a:prstGeom>
          <a:noFill/>
        </p:spPr>
        <p:txBody>
          <a:bodyPr>
            <a:spAutoFit/>
          </a:bodyPr>
          <a:lstStyle/>
          <a:p>
            <a:pPr algn="just">
              <a:defRPr/>
            </a:pPr>
            <a:r>
              <a:rPr lang="ru-RU" sz="1600" b="1" u="sng" dirty="0">
                <a:solidFill>
                  <a:srgbClr val="AD0F69"/>
                </a:solidFill>
                <a:latin typeface="+mn-lt"/>
              </a:rPr>
              <a:t>Прогулки. </a:t>
            </a:r>
            <a:r>
              <a:rPr lang="ru-RU" sz="1600" dirty="0">
                <a:latin typeface="+mn-lt"/>
              </a:rPr>
              <a:t>Как бы точно ни соблюдалось время сна и еды, режим нельзя признать правильным, если в нем не предусмотрено время для прогулки. Чем больше времени дети проводят на открытом воздухе, тем они здоровее.</a:t>
            </a:r>
          </a:p>
          <a:p>
            <a:pPr algn="just">
              <a:defRPr/>
            </a:pPr>
            <a:endParaRPr lang="ru-RU" sz="1600" dirty="0">
              <a:latin typeface="+mn-lt"/>
            </a:endParaRPr>
          </a:p>
        </p:txBody>
      </p:sp>
      <p:pic>
        <p:nvPicPr>
          <p:cNvPr id="4107" name="Picture 4" descr="C:\Users\viki\AppData\Local\Microsoft\Windows\Temporary Internet Files\Content.IE5\M8TJYLUS\MCj04381290000[1].wmf"/>
          <p:cNvPicPr>
            <a:picLocks noChangeAspect="1" noChangeArrowheads="1"/>
          </p:cNvPicPr>
          <p:nvPr/>
        </p:nvPicPr>
        <p:blipFill>
          <a:blip r:embed="rId4" cstate="print"/>
          <a:srcRect/>
          <a:stretch>
            <a:fillRect/>
          </a:stretch>
        </p:blipFill>
        <p:spPr bwMode="auto">
          <a:xfrm>
            <a:off x="4965700" y="5735638"/>
            <a:ext cx="1749425" cy="1622425"/>
          </a:xfrm>
          <a:prstGeom prst="rect">
            <a:avLst/>
          </a:prstGeom>
          <a:noFill/>
          <a:ln w="9525">
            <a:noFill/>
            <a:miter lim="800000"/>
            <a:headEnd/>
            <a:tailEnd/>
          </a:ln>
        </p:spPr>
      </p:pic>
      <p:pic>
        <p:nvPicPr>
          <p:cNvPr id="4108" name="Picture 5" descr="C:\Users\viki\AppData\Local\Microsoft\Windows\Temporary Internet Files\Content.IE5\6NZXK4SD\MCj04300890000[1].wmf"/>
          <p:cNvPicPr>
            <a:picLocks noChangeAspect="1" noChangeArrowheads="1"/>
          </p:cNvPicPr>
          <p:nvPr/>
        </p:nvPicPr>
        <p:blipFill>
          <a:blip r:embed="rId5" cstate="print"/>
          <a:srcRect/>
          <a:stretch>
            <a:fillRect/>
          </a:stretch>
        </p:blipFill>
        <p:spPr bwMode="auto">
          <a:xfrm>
            <a:off x="214313" y="7537450"/>
            <a:ext cx="1797050" cy="16065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Прямоугольник 4"/>
          <p:cNvSpPr/>
          <p:nvPr/>
        </p:nvSpPr>
        <p:spPr>
          <a:xfrm>
            <a:off x="714357" y="-37587"/>
            <a:ext cx="4929221" cy="1261884"/>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000" b="1" dirty="0">
                <a:ln>
                  <a:solidFill>
                    <a:srgbClr val="008000"/>
                  </a:solidFill>
                </a:ln>
                <a:solidFill>
                  <a:srgbClr val="0B770E"/>
                </a:solidFill>
              </a:rPr>
              <a:t>Компьютер:</a:t>
            </a:r>
          </a:p>
          <a:p>
            <a:pPr algn="ctr">
              <a:defRPr/>
            </a:pPr>
            <a:r>
              <a:rPr lang="ru-RU" sz="3600" b="1" i="1" dirty="0">
                <a:ln>
                  <a:solidFill>
                    <a:srgbClr val="008000"/>
                  </a:solidFill>
                </a:ln>
                <a:solidFill>
                  <a:schemeClr val="accent6">
                    <a:lumMod val="75000"/>
                  </a:schemeClr>
                </a:solidFill>
              </a:rPr>
              <a:t>«за» </a:t>
            </a:r>
            <a:r>
              <a:rPr lang="ru-RU" sz="3600" i="1" dirty="0">
                <a:ln>
                  <a:solidFill>
                    <a:srgbClr val="008000"/>
                  </a:solidFill>
                </a:ln>
                <a:solidFill>
                  <a:srgbClr val="0B770E"/>
                </a:solidFill>
                <a:effectLst>
                  <a:outerShdw blurRad="38100" dist="38100" dir="2700000" algn="tl">
                    <a:srgbClr val="000000">
                      <a:alpha val="43137"/>
                    </a:srgbClr>
                  </a:outerShdw>
                </a:effectLst>
              </a:rPr>
              <a:t>и </a:t>
            </a:r>
            <a:r>
              <a:rPr lang="ru-RU" sz="3600" b="1" i="1" dirty="0">
                <a:ln>
                  <a:solidFill>
                    <a:srgbClr val="008000"/>
                  </a:solidFill>
                </a:ln>
                <a:solidFill>
                  <a:srgbClr val="FF0000"/>
                </a:solidFill>
                <a:effectLst>
                  <a:outerShdw blurRad="38100" dist="38100" dir="2700000" algn="tl">
                    <a:srgbClr val="000000">
                      <a:alpha val="43137"/>
                    </a:srgbClr>
                  </a:outerShdw>
                </a:effectLst>
              </a:rPr>
              <a:t>«против»</a:t>
            </a:r>
          </a:p>
        </p:txBody>
      </p:sp>
      <p:sp>
        <p:nvSpPr>
          <p:cNvPr id="5124" name="TextBox 5"/>
          <p:cNvSpPr txBox="1">
            <a:spLocks noChangeArrowheads="1"/>
          </p:cNvSpPr>
          <p:nvPr/>
        </p:nvSpPr>
        <p:spPr bwMode="auto">
          <a:xfrm>
            <a:off x="0" y="2222500"/>
            <a:ext cx="6786563" cy="2781300"/>
          </a:xfrm>
          <a:prstGeom prst="rect">
            <a:avLst/>
          </a:prstGeom>
          <a:noFill/>
          <a:ln w="9525">
            <a:noFill/>
            <a:miter lim="800000"/>
            <a:headEnd/>
            <a:tailEnd/>
          </a:ln>
        </p:spPr>
        <p:txBody>
          <a:bodyPr>
            <a:spAutoFit/>
          </a:bodyPr>
          <a:lstStyle/>
          <a:p>
            <a:pPr algn="just"/>
            <a:r>
              <a:rPr lang="ru-RU" sz="1600" b="1" u="sng">
                <a:solidFill>
                  <a:srgbClr val="008000"/>
                </a:solidFill>
              </a:rPr>
              <a:t>«+»   Достоинства компьютера:</a:t>
            </a:r>
          </a:p>
          <a:p>
            <a:pPr algn="just"/>
            <a:r>
              <a:rPr lang="ru-RU" sz="1600"/>
              <a:t> Компьютер может помочь развитию у детей таких важнейших операций мышления как обобщение и классификация; </a:t>
            </a:r>
          </a:p>
          <a:p>
            <a:pPr algn="just">
              <a:buFont typeface="Wingdings" pitchFamily="2" charset="2"/>
              <a:buChar char="Ø"/>
            </a:pPr>
            <a:r>
              <a:rPr lang="ru-RU" sz="1600"/>
              <a:t> В процессе занятий на компьютере улучшаются память и внимание детей; </a:t>
            </a:r>
          </a:p>
          <a:p>
            <a:pPr algn="just">
              <a:buFont typeface="Wingdings" pitchFamily="2" charset="2"/>
              <a:buChar char="Ø"/>
            </a:pPr>
            <a:r>
              <a:rPr lang="ru-RU" sz="1600"/>
              <a:t> При игре в компьютерные игры у детей раньше развивается знаковая функция сознания, которая лежит в основе абстрактного мышления (мышления без опоры на внешние предметы); </a:t>
            </a:r>
          </a:p>
          <a:p>
            <a:pPr algn="just">
              <a:buFont typeface="Wingdings" pitchFamily="2" charset="2"/>
              <a:buChar char="Ø"/>
            </a:pPr>
            <a:r>
              <a:rPr lang="ru-RU" sz="1600"/>
              <a:t> Компьютерные игры имеют большое значение не только для развития интеллекта детей, но и для развития их моторики, для формирования координации зрительной и моторной функций;</a:t>
            </a:r>
          </a:p>
        </p:txBody>
      </p:sp>
      <p:sp>
        <p:nvSpPr>
          <p:cNvPr id="7" name="TextBox 6"/>
          <p:cNvSpPr txBox="1"/>
          <p:nvPr/>
        </p:nvSpPr>
        <p:spPr>
          <a:xfrm>
            <a:off x="71438" y="7500938"/>
            <a:ext cx="4714875" cy="1477962"/>
          </a:xfrm>
          <a:prstGeom prst="rect">
            <a:avLst/>
          </a:prstGeom>
          <a:noFill/>
          <a:ln>
            <a:solidFill>
              <a:srgbClr val="00B050"/>
            </a:solidFill>
          </a:ln>
        </p:spPr>
        <p:txBody>
          <a:bodyPr>
            <a:spAutoFit/>
          </a:bodyPr>
          <a:lstStyle/>
          <a:p>
            <a:pPr>
              <a:defRPr/>
            </a:pPr>
            <a:r>
              <a:rPr lang="ru-RU" b="1" i="1" dirty="0">
                <a:latin typeface="+mn-lt"/>
              </a:rPr>
              <a:t>И главное, нельзя уповать только на компьютер. Ребенок – маленький человек, он может формироваться и развиваться, только общаясь с людьми и живя в реальном мире.</a:t>
            </a:r>
          </a:p>
        </p:txBody>
      </p:sp>
      <p:pic>
        <p:nvPicPr>
          <p:cNvPr id="5126" name="Picture 7" descr="C:\Users\viki\AppData\Local\Microsoft\Windows\Temporary Internet Files\Content.IE5\EOM03GJD\MCj04357310000[1].wmf"/>
          <p:cNvPicPr>
            <a:picLocks noChangeAspect="1" noChangeArrowheads="1"/>
          </p:cNvPicPr>
          <p:nvPr/>
        </p:nvPicPr>
        <p:blipFill>
          <a:blip r:embed="rId2" cstate="print"/>
          <a:srcRect/>
          <a:stretch>
            <a:fillRect/>
          </a:stretch>
        </p:blipFill>
        <p:spPr bwMode="auto">
          <a:xfrm>
            <a:off x="4987925" y="7124700"/>
            <a:ext cx="1798638" cy="1947863"/>
          </a:xfrm>
          <a:prstGeom prst="rect">
            <a:avLst/>
          </a:prstGeom>
          <a:noFill/>
          <a:ln w="9525">
            <a:noFill/>
            <a:miter lim="800000"/>
            <a:headEnd/>
            <a:tailEnd/>
          </a:ln>
        </p:spPr>
      </p:pic>
      <p:pic>
        <p:nvPicPr>
          <p:cNvPr id="5127" name="Picture 8" descr="C:\Users\viki\AppData\Local\Microsoft\Windows\Temporary Internet Files\Content.IE5\HT7649U9\MCj04315660000[1].png"/>
          <p:cNvPicPr>
            <a:picLocks noChangeAspect="1" noChangeArrowheads="1"/>
          </p:cNvPicPr>
          <p:nvPr/>
        </p:nvPicPr>
        <p:blipFill>
          <a:blip r:embed="rId3" cstate="print"/>
          <a:srcRect/>
          <a:stretch>
            <a:fillRect/>
          </a:stretch>
        </p:blipFill>
        <p:spPr bwMode="auto">
          <a:xfrm>
            <a:off x="5143500" y="0"/>
            <a:ext cx="1905000" cy="1917700"/>
          </a:xfrm>
          <a:prstGeom prst="rect">
            <a:avLst/>
          </a:prstGeom>
          <a:noFill/>
          <a:ln w="9525">
            <a:noFill/>
            <a:miter lim="800000"/>
            <a:headEnd/>
            <a:tailEnd/>
          </a:ln>
        </p:spPr>
      </p:pic>
      <p:sp>
        <p:nvSpPr>
          <p:cNvPr id="5128" name="TextBox 9"/>
          <p:cNvSpPr txBox="1">
            <a:spLocks noChangeArrowheads="1"/>
          </p:cNvSpPr>
          <p:nvPr/>
        </p:nvSpPr>
        <p:spPr bwMode="auto">
          <a:xfrm>
            <a:off x="71438" y="1136650"/>
            <a:ext cx="5715000" cy="1069975"/>
          </a:xfrm>
          <a:prstGeom prst="rect">
            <a:avLst/>
          </a:prstGeom>
          <a:noFill/>
          <a:ln w="9525">
            <a:noFill/>
            <a:miter lim="800000"/>
            <a:headEnd/>
            <a:tailEnd/>
          </a:ln>
        </p:spPr>
        <p:txBody>
          <a:bodyPr>
            <a:spAutoFit/>
          </a:bodyPr>
          <a:lstStyle/>
          <a:p>
            <a:r>
              <a:rPr lang="ru-RU" sz="1600" i="1">
                <a:solidFill>
                  <a:srgbClr val="31859C"/>
                </a:solidFill>
              </a:rPr>
              <a:t>Современные дети очень много общаются с телевидением, видео и компьютером. Если предыдущее поколение было поколением книг, то современное получает информацию через видео ряд.</a:t>
            </a:r>
          </a:p>
        </p:txBody>
      </p:sp>
      <p:sp>
        <p:nvSpPr>
          <p:cNvPr id="5129" name="TextBox 10"/>
          <p:cNvSpPr txBox="1">
            <a:spLocks noChangeArrowheads="1"/>
          </p:cNvSpPr>
          <p:nvPr/>
        </p:nvSpPr>
        <p:spPr bwMode="auto">
          <a:xfrm>
            <a:off x="0" y="5214938"/>
            <a:ext cx="6858000" cy="581025"/>
          </a:xfrm>
          <a:prstGeom prst="rect">
            <a:avLst/>
          </a:prstGeom>
          <a:noFill/>
          <a:ln w="9525">
            <a:noFill/>
            <a:miter lim="800000"/>
            <a:headEnd/>
            <a:tailEnd/>
          </a:ln>
        </p:spPr>
        <p:txBody>
          <a:bodyPr>
            <a:spAutoFit/>
          </a:bodyPr>
          <a:lstStyle/>
          <a:p>
            <a:r>
              <a:rPr lang="ru-RU" sz="1600">
                <a:solidFill>
                  <a:srgbClr val="FF0000"/>
                </a:solidFill>
              </a:rPr>
              <a:t>Детям 3-4 лет не стоит сидеть у компьютера больше 20 минут, а к 6-7 годам это время ежедневной игры можно увеличить до получаса.</a:t>
            </a:r>
          </a:p>
        </p:txBody>
      </p:sp>
      <p:sp>
        <p:nvSpPr>
          <p:cNvPr id="5130" name="TextBox 11"/>
          <p:cNvSpPr txBox="1">
            <a:spLocks noChangeArrowheads="1"/>
          </p:cNvSpPr>
          <p:nvPr/>
        </p:nvSpPr>
        <p:spPr bwMode="auto">
          <a:xfrm>
            <a:off x="100013" y="5921375"/>
            <a:ext cx="6858000" cy="1314450"/>
          </a:xfrm>
          <a:prstGeom prst="rect">
            <a:avLst/>
          </a:prstGeom>
          <a:noFill/>
          <a:ln w="9525">
            <a:noFill/>
            <a:miter lim="800000"/>
            <a:headEnd/>
            <a:tailEnd/>
          </a:ln>
        </p:spPr>
        <p:txBody>
          <a:bodyPr>
            <a:spAutoFit/>
          </a:bodyPr>
          <a:lstStyle/>
          <a:p>
            <a:r>
              <a:rPr lang="ru-RU" sz="1600" b="1" u="sng">
                <a:solidFill>
                  <a:srgbClr val="00B050"/>
                </a:solidFill>
              </a:rPr>
              <a:t>«-»   Недостатки компьютера: </a:t>
            </a:r>
          </a:p>
          <a:p>
            <a:r>
              <a:rPr lang="ru-RU" sz="1600">
                <a:latin typeface="Candara" pitchFamily="34" charset="0"/>
              </a:rPr>
              <a:t>Чрезмерное обращение с компьютером может привести </a:t>
            </a:r>
            <a:r>
              <a:rPr lang="ru-RU" sz="1600" b="1" i="1">
                <a:latin typeface="Candara" pitchFamily="34" charset="0"/>
              </a:rPr>
              <a:t>к ухудшению зрения ребенка</a:t>
            </a:r>
            <a:r>
              <a:rPr lang="ru-RU" sz="1600">
                <a:latin typeface="Candara" pitchFamily="34" charset="0"/>
              </a:rPr>
              <a:t>, а так же отрицательно </a:t>
            </a:r>
            <a:r>
              <a:rPr lang="ru-RU" sz="1600" b="1" i="1">
                <a:latin typeface="Candara" pitchFamily="34" charset="0"/>
              </a:rPr>
              <a:t>сказаться на его психическом здоровье</a:t>
            </a:r>
            <a:r>
              <a:rPr lang="ru-RU" sz="1600">
                <a:latin typeface="Candara" pitchFamily="34" charset="0"/>
              </a:rPr>
              <a:t>.  Особенно это </a:t>
            </a:r>
            <a:r>
              <a:rPr lang="ru-RU" sz="1600" b="1" i="1">
                <a:latin typeface="Candara" pitchFamily="34" charset="0"/>
              </a:rPr>
              <a:t>опасно для застенчивых детей</a:t>
            </a:r>
            <a:r>
              <a:rPr lang="ru-RU" sz="1600">
                <a:latin typeface="Candara"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80"/>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618918" y="-32"/>
            <a:ext cx="5453288" cy="707886"/>
          </a:xfrm>
          <a:prstGeom prst="rect">
            <a:avLst/>
          </a:prstGeom>
          <a:noFill/>
        </p:spPr>
        <p:txBody>
          <a:bodyPr wrap="none">
            <a:spAutoFit/>
          </a:bodyPr>
          <a:lstStyle/>
          <a:p>
            <a:pPr algn="ctr">
              <a:defRPr/>
            </a:pPr>
            <a:r>
              <a:rPr lang="ru-RU" sz="4000" dirty="0">
                <a:ln w="10160">
                  <a:solidFill>
                    <a:srgbClr val="008080"/>
                  </a:solidFill>
                  <a:prstDash val="solid"/>
                </a:ln>
                <a:solidFill>
                  <a:srgbClr val="009999"/>
                </a:solidFill>
                <a:effectLst>
                  <a:outerShdw blurRad="38100" dist="32000" dir="5400000" algn="tl">
                    <a:srgbClr val="000000">
                      <a:alpha val="30000"/>
                    </a:srgbClr>
                  </a:outerShdw>
                </a:effectLst>
              </a:rPr>
              <a:t>Прогулки – это важно!</a:t>
            </a:r>
          </a:p>
        </p:txBody>
      </p:sp>
      <p:pic>
        <p:nvPicPr>
          <p:cNvPr id="6148" name="Picture 4" descr="C:\Users\viki\AppData\Local\Microsoft\Windows\Temporary Internet Files\Content.IE5\FNMA7AE2\MCj04120420000[1].wmf"/>
          <p:cNvPicPr>
            <a:picLocks noChangeAspect="1" noChangeArrowheads="1"/>
          </p:cNvPicPr>
          <p:nvPr/>
        </p:nvPicPr>
        <p:blipFill>
          <a:blip r:embed="rId2" cstate="print"/>
          <a:srcRect/>
          <a:stretch>
            <a:fillRect/>
          </a:stretch>
        </p:blipFill>
        <p:spPr bwMode="auto">
          <a:xfrm>
            <a:off x="1500188" y="5610225"/>
            <a:ext cx="3786187" cy="2890838"/>
          </a:xfrm>
          <a:prstGeom prst="rect">
            <a:avLst/>
          </a:prstGeom>
          <a:noFill/>
          <a:ln w="9525">
            <a:noFill/>
            <a:miter lim="800000"/>
            <a:headEnd/>
            <a:tailEnd/>
          </a:ln>
        </p:spPr>
      </p:pic>
      <p:sp>
        <p:nvSpPr>
          <p:cNvPr id="9" name="TextBox 8"/>
          <p:cNvSpPr txBox="1"/>
          <p:nvPr/>
        </p:nvSpPr>
        <p:spPr>
          <a:xfrm>
            <a:off x="0" y="642938"/>
            <a:ext cx="6858000" cy="1816100"/>
          </a:xfrm>
          <a:prstGeom prst="rect">
            <a:avLst/>
          </a:prstGeom>
          <a:noFill/>
        </p:spPr>
        <p:txBody>
          <a:bodyPr>
            <a:spAutoFit/>
          </a:bodyPr>
          <a:lstStyle/>
          <a:p>
            <a:pPr>
              <a:defRPr/>
            </a:pPr>
            <a:r>
              <a:rPr lang="ru-RU" sz="1600" dirty="0">
                <a:latin typeface="+mn-lt"/>
              </a:rPr>
              <a:t>Дети должны проводить на свежем воздухе как можно больше времени, чтобы быть здоровыми и крепкими. </a:t>
            </a:r>
          </a:p>
          <a:p>
            <a:pPr>
              <a:defRPr/>
            </a:pPr>
            <a:r>
              <a:rPr lang="ru-RU" sz="1600" u="sng" dirty="0">
                <a:solidFill>
                  <a:srgbClr val="008080"/>
                </a:solidFill>
                <a:latin typeface="+mn-lt"/>
              </a:rPr>
              <a:t>В летнее время </a:t>
            </a:r>
            <a:r>
              <a:rPr lang="ru-RU" sz="1600" dirty="0">
                <a:latin typeface="+mn-lt"/>
              </a:rPr>
              <a:t>дети могут находится более 6 часов в день на улице, а в </a:t>
            </a:r>
            <a:r>
              <a:rPr lang="ru-RU" sz="1600" u="sng" dirty="0">
                <a:solidFill>
                  <a:srgbClr val="008080"/>
                </a:solidFill>
                <a:latin typeface="+mn-lt"/>
              </a:rPr>
              <a:t>осеннее и зимнее время </a:t>
            </a:r>
            <a:r>
              <a:rPr lang="ru-RU" sz="1600" dirty="0">
                <a:latin typeface="+mn-lt"/>
              </a:rPr>
              <a:t>дети должны быть на воздухе не менее 4 часов. Лучшее время для прогулок с детьми — между завтраком и обедом (2—2 1/2 часа) и после дневного сна, до ужина (1 1/2—2 часа). В сильные морозы длительность прогулок несколько сокращается. </a:t>
            </a:r>
          </a:p>
        </p:txBody>
      </p:sp>
      <p:sp>
        <p:nvSpPr>
          <p:cNvPr id="6150" name="TextBox 9"/>
          <p:cNvSpPr txBox="1">
            <a:spLocks noChangeArrowheads="1"/>
          </p:cNvSpPr>
          <p:nvPr/>
        </p:nvSpPr>
        <p:spPr bwMode="auto">
          <a:xfrm>
            <a:off x="0" y="2428875"/>
            <a:ext cx="6858000" cy="3786188"/>
          </a:xfrm>
          <a:prstGeom prst="rect">
            <a:avLst/>
          </a:prstGeom>
          <a:noFill/>
          <a:ln w="9525">
            <a:noFill/>
            <a:miter lim="800000"/>
            <a:headEnd/>
            <a:tailEnd/>
          </a:ln>
        </p:spPr>
        <p:txBody>
          <a:bodyPr>
            <a:spAutoFit/>
          </a:bodyPr>
          <a:lstStyle/>
          <a:p>
            <a:pPr algn="ctr"/>
            <a:r>
              <a:rPr lang="ru-RU" sz="1400" b="1">
                <a:solidFill>
                  <a:srgbClr val="008080"/>
                </a:solidFill>
              </a:rPr>
              <a:t>Причиной отмены прогулки для здорового ребенка могут быть исключительные обстоятельства: проливной дождь, большой мороз с сильным ветром.</a:t>
            </a:r>
            <a:r>
              <a:rPr lang="ru-RU" sz="1600"/>
              <a:t/>
            </a:r>
            <a:br>
              <a:rPr lang="ru-RU" sz="1600"/>
            </a:br>
            <a:r>
              <a:rPr lang="ru-RU" sz="1600"/>
              <a:t>На опыте работы детских садов установлено, что дети дошкольного возраста, приученные к ежедневным прогулкам, могут гулять и при температуре 20—25° мороза, если нет сильного ветра и если они одеты соответственно погоде.</a:t>
            </a:r>
            <a:br>
              <a:rPr lang="ru-RU" sz="1600"/>
            </a:br>
            <a:r>
              <a:rPr lang="ru-RU" sz="1600"/>
              <a:t>На прогулку в холодные зимние дни дети должны выходить в теплом пальто, шапке с наушниками, валенках и теплых варежках или перчатках. </a:t>
            </a:r>
          </a:p>
          <a:p>
            <a:pPr algn="just"/>
            <a:r>
              <a:rPr lang="ru-RU" sz="1600">
                <a:latin typeface="Arial Narrow" pitchFamily="34" charset="0"/>
              </a:rPr>
              <a:t>Время от времени полезно совершать с детьми более длительные прогулки, постепенно увеличивая расстояние — для младших до 15—20 минут ходьбы, для более старших — до 30 минут, с небольшими остановками на 1—2 минуты во время пути.</a:t>
            </a:r>
            <a:r>
              <a:rPr lang="ru-RU" sz="1600"/>
              <a:t/>
            </a:r>
            <a:br>
              <a:rPr lang="ru-RU" sz="1600"/>
            </a:br>
            <a:endParaRPr lang="ru-RU" sz="1600"/>
          </a:p>
        </p:txBody>
      </p:sp>
      <p:sp>
        <p:nvSpPr>
          <p:cNvPr id="6151" name="TextBox 10"/>
          <p:cNvSpPr txBox="1">
            <a:spLocks noChangeArrowheads="1"/>
          </p:cNvSpPr>
          <p:nvPr/>
        </p:nvSpPr>
        <p:spPr bwMode="auto">
          <a:xfrm>
            <a:off x="0" y="8488363"/>
            <a:ext cx="6858000" cy="584200"/>
          </a:xfrm>
          <a:prstGeom prst="rect">
            <a:avLst/>
          </a:prstGeom>
          <a:noFill/>
          <a:ln w="9525">
            <a:noFill/>
            <a:miter lim="800000"/>
            <a:headEnd/>
            <a:tailEnd/>
          </a:ln>
        </p:spPr>
        <p:txBody>
          <a:bodyPr>
            <a:spAutoFit/>
          </a:bodyPr>
          <a:lstStyle/>
          <a:p>
            <a:pPr algn="ctr"/>
            <a:r>
              <a:rPr lang="ru-RU" sz="1600">
                <a:latin typeface="Comic Sans MS" pitchFamily="66" charset="0"/>
              </a:rPr>
              <a:t>Придя на место, дети должны отдохнуть или спокойно поиграть перед тем, как возвращаться обратно.</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4" name="Прямоугольник 3"/>
          <p:cNvSpPr/>
          <p:nvPr/>
        </p:nvSpPr>
        <p:spPr>
          <a:xfrm>
            <a:off x="142852" y="71406"/>
            <a:ext cx="6540316"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Как сохранить зрение ребенка?</a:t>
            </a:r>
          </a:p>
        </p:txBody>
      </p:sp>
      <p:sp>
        <p:nvSpPr>
          <p:cNvPr id="7172" name="TextBox 7"/>
          <p:cNvSpPr txBox="1">
            <a:spLocks noChangeArrowheads="1"/>
          </p:cNvSpPr>
          <p:nvPr/>
        </p:nvSpPr>
        <p:spPr bwMode="auto">
          <a:xfrm>
            <a:off x="142875" y="714375"/>
            <a:ext cx="6715125" cy="8159750"/>
          </a:xfrm>
          <a:prstGeom prst="rect">
            <a:avLst/>
          </a:prstGeom>
          <a:noFill/>
          <a:ln w="9525">
            <a:noFill/>
            <a:miter lim="800000"/>
            <a:headEnd/>
            <a:tailEnd/>
          </a:ln>
        </p:spPr>
        <p:txBody>
          <a:bodyPr>
            <a:spAutoFit/>
          </a:bodyPr>
          <a:lstStyle/>
          <a:p>
            <a:r>
              <a:rPr lang="ru-RU" sz="1600" b="1">
                <a:latin typeface="Calibri" pitchFamily="34" charset="0"/>
              </a:rPr>
              <a:t>Правило 1. </a:t>
            </a:r>
            <a:r>
              <a:rPr lang="ru-RU" sz="1600">
                <a:latin typeface="Calibri" pitchFamily="34" charset="0"/>
              </a:rPr>
              <a:t>Старайтесь, чтобы малыш больше двигался, бегал, прыгал. </a:t>
            </a:r>
            <a:endParaRPr lang="ru-RU" sz="1600"/>
          </a:p>
          <a:p>
            <a:endParaRPr lang="ru-RU" sz="1600"/>
          </a:p>
          <a:p>
            <a:r>
              <a:rPr lang="ru-RU" sz="1600" b="1">
                <a:solidFill>
                  <a:schemeClr val="tx2"/>
                </a:solidFill>
                <a:latin typeface="Calibri" pitchFamily="34" charset="0"/>
              </a:rPr>
              <a:t>Правило 2. </a:t>
            </a:r>
            <a:r>
              <a:rPr lang="ru-RU" sz="1600">
                <a:solidFill>
                  <a:schemeClr val="tx2"/>
                </a:solidFill>
                <a:latin typeface="Calibri" pitchFamily="34" charset="0"/>
              </a:rPr>
              <a:t>Включите в рацион полезные для глаз продукты: творог, кефир, отварную  морскую рыбу, морепродукты, говядину, морковь, капусту</a:t>
            </a:r>
            <a:r>
              <a:rPr lang="ru-RU" sz="1600">
                <a:solidFill>
                  <a:schemeClr val="tx2"/>
                </a:solidFill>
              </a:rPr>
              <a:t>, </a:t>
            </a:r>
            <a:r>
              <a:rPr lang="ru-RU" sz="1600">
                <a:solidFill>
                  <a:schemeClr val="tx2"/>
                </a:solidFill>
                <a:latin typeface="Calibri" pitchFamily="34" charset="0"/>
              </a:rPr>
              <a:t>чернику, бруснику, клюкву</a:t>
            </a:r>
            <a:r>
              <a:rPr lang="ru-RU" sz="1600">
                <a:solidFill>
                  <a:schemeClr val="tx2"/>
                </a:solidFill>
              </a:rPr>
              <a:t>,</a:t>
            </a:r>
            <a:r>
              <a:rPr lang="ru-RU" sz="1600">
                <a:solidFill>
                  <a:schemeClr val="tx2"/>
                </a:solidFill>
                <a:latin typeface="Calibri" pitchFamily="34" charset="0"/>
              </a:rPr>
              <a:t> петрушку, укроп.  </a:t>
            </a:r>
          </a:p>
          <a:p>
            <a:endParaRPr lang="ru-RU" sz="1600">
              <a:solidFill>
                <a:schemeClr val="tx2"/>
              </a:solidFill>
              <a:latin typeface="Calibri" pitchFamily="34" charset="0"/>
            </a:endParaRPr>
          </a:p>
          <a:p>
            <a:r>
              <a:rPr lang="ru-RU" sz="1600" b="1">
                <a:latin typeface="Calibri" pitchFamily="34" charset="0"/>
              </a:rPr>
              <a:t>Правило 3. </a:t>
            </a:r>
            <a:r>
              <a:rPr lang="ru-RU" sz="1600">
                <a:latin typeface="Calibri" pitchFamily="34" charset="0"/>
              </a:rPr>
              <a:t>Следите за его осанкой - при «кривой» спине нарушается кровоснабжение головного мозга, которое и провоцирует проблемы со зрением. Запомните: расстояние между книгой и глазами должно быть не менее 25-30 см. </a:t>
            </a:r>
          </a:p>
          <a:p>
            <a:endParaRPr lang="ru-RU" sz="1600">
              <a:latin typeface="Calibri" pitchFamily="34" charset="0"/>
            </a:endParaRPr>
          </a:p>
          <a:p>
            <a:r>
              <a:rPr lang="ru-RU" sz="1600" b="1">
                <a:solidFill>
                  <a:schemeClr val="tx2"/>
                </a:solidFill>
                <a:latin typeface="Calibri" pitchFamily="34" charset="0"/>
              </a:rPr>
              <a:t>Правило 4. </a:t>
            </a:r>
            <a:r>
              <a:rPr lang="ru-RU" sz="1600">
                <a:solidFill>
                  <a:schemeClr val="tx2"/>
                </a:solidFill>
                <a:latin typeface="Calibri" pitchFamily="34" charset="0"/>
              </a:rPr>
              <a:t>Не допускайте, чтобы ребенок подолгу сидел перед телевизором, а если уж сидит, то только строго напротив и не ближе трех метров. </a:t>
            </a:r>
          </a:p>
          <a:p>
            <a:endParaRPr lang="ru-RU" sz="1600">
              <a:solidFill>
                <a:schemeClr val="tx2"/>
              </a:solidFill>
              <a:latin typeface="Calibri" pitchFamily="34" charset="0"/>
            </a:endParaRPr>
          </a:p>
          <a:p>
            <a:r>
              <a:rPr lang="ru-RU" sz="1600" b="1">
                <a:latin typeface="Calibri" pitchFamily="34" charset="0"/>
              </a:rPr>
              <a:t>Правило 5. </a:t>
            </a:r>
            <a:r>
              <a:rPr lang="ru-RU" sz="1600">
                <a:latin typeface="Calibri" pitchFamily="34" charset="0"/>
              </a:rPr>
              <a:t>Не читать лежа и как можно меньше при искусственном освещении. </a:t>
            </a:r>
            <a:endParaRPr lang="ru-RU" sz="1600"/>
          </a:p>
          <a:p>
            <a:endParaRPr lang="ru-RU" sz="1600"/>
          </a:p>
          <a:p>
            <a:r>
              <a:rPr lang="ru-RU" sz="1600" b="1">
                <a:solidFill>
                  <a:schemeClr val="tx2"/>
                </a:solidFill>
                <a:latin typeface="Calibri" pitchFamily="34" charset="0"/>
              </a:rPr>
              <a:t>Правило 6. </a:t>
            </a:r>
            <a:r>
              <a:rPr lang="ru-RU" sz="1600">
                <a:solidFill>
                  <a:schemeClr val="tx2"/>
                </a:solidFill>
                <a:latin typeface="Calibri" pitchFamily="34" charset="0"/>
              </a:rPr>
              <a:t>Не забывайте, что смотреть телевизор в темной комнате нежелательно. </a:t>
            </a:r>
            <a:r>
              <a:rPr lang="ru-RU" sz="1600">
                <a:latin typeface="Calibri" pitchFamily="34" charset="0"/>
              </a:rPr>
              <a:t> </a:t>
            </a:r>
          </a:p>
          <a:p>
            <a:r>
              <a:rPr lang="ru-RU" sz="1600" b="1">
                <a:latin typeface="Calibri" pitchFamily="34" charset="0"/>
              </a:rPr>
              <a:t>Правило 7. Д</a:t>
            </a:r>
            <a:r>
              <a:rPr lang="ru-RU" sz="1600">
                <a:latin typeface="Calibri" pitchFamily="34" charset="0"/>
              </a:rPr>
              <a:t>ошкольник может играть на компьютере не более получаса в день,  после 7 лет - 1 час в день или два подхода по 40 минут. </a:t>
            </a:r>
          </a:p>
          <a:p>
            <a:endParaRPr lang="ru-RU" sz="1600">
              <a:latin typeface="Calibri" pitchFamily="34" charset="0"/>
            </a:endParaRPr>
          </a:p>
          <a:p>
            <a:r>
              <a:rPr lang="ru-RU" sz="1600" b="1">
                <a:solidFill>
                  <a:schemeClr val="tx2"/>
                </a:solidFill>
                <a:latin typeface="Calibri" pitchFamily="34" charset="0"/>
              </a:rPr>
              <a:t>Правило 8. </a:t>
            </a:r>
            <a:r>
              <a:rPr lang="ru-RU" sz="1600">
                <a:solidFill>
                  <a:schemeClr val="tx2"/>
                </a:solidFill>
                <a:latin typeface="Calibri" pitchFamily="34" charset="0"/>
              </a:rPr>
              <a:t>Про игры на сотовом </a:t>
            </a:r>
            <a:endParaRPr lang="ru-RU" sz="1600">
              <a:solidFill>
                <a:schemeClr val="tx2"/>
              </a:solidFill>
            </a:endParaRPr>
          </a:p>
          <a:p>
            <a:r>
              <a:rPr lang="ru-RU" sz="1600">
                <a:solidFill>
                  <a:schemeClr val="tx2"/>
                </a:solidFill>
              </a:rPr>
              <a:t>т</a:t>
            </a:r>
            <a:r>
              <a:rPr lang="ru-RU" sz="1600">
                <a:solidFill>
                  <a:schemeClr val="tx2"/>
                </a:solidFill>
                <a:latin typeface="Calibri" pitchFamily="34" charset="0"/>
              </a:rPr>
              <a:t>елефоне лучше забыть. </a:t>
            </a:r>
          </a:p>
          <a:p>
            <a:endParaRPr lang="ru-RU" sz="1600">
              <a:solidFill>
                <a:schemeClr val="tx2"/>
              </a:solidFill>
              <a:latin typeface="Calibri" pitchFamily="34" charset="0"/>
            </a:endParaRPr>
          </a:p>
          <a:p>
            <a:r>
              <a:rPr lang="ru-RU" sz="1600" b="1">
                <a:latin typeface="Calibri" pitchFamily="34" charset="0"/>
              </a:rPr>
              <a:t>Правило 9. </a:t>
            </a:r>
            <a:r>
              <a:rPr lang="ru-RU" sz="1600">
                <a:latin typeface="Calibri" pitchFamily="34" charset="0"/>
              </a:rPr>
              <a:t>Ежедневно делайте вместе </a:t>
            </a:r>
          </a:p>
          <a:p>
            <a:r>
              <a:rPr lang="ru-RU" sz="1600">
                <a:latin typeface="Calibri" pitchFamily="34" charset="0"/>
              </a:rPr>
              <a:t>Гимнастику  глаз – превратите</a:t>
            </a:r>
          </a:p>
          <a:p>
            <a:r>
              <a:rPr lang="ru-RU" sz="1600">
                <a:latin typeface="Calibri" pitchFamily="34" charset="0"/>
              </a:rPr>
              <a:t> эту  процедуру</a:t>
            </a:r>
          </a:p>
          <a:p>
            <a:r>
              <a:rPr lang="ru-RU" sz="1600">
                <a:latin typeface="Calibri" pitchFamily="34" charset="0"/>
              </a:rPr>
              <a:t> в увлекательную игру! </a:t>
            </a:r>
          </a:p>
          <a:p>
            <a:endParaRPr lang="ru-RU" sz="1600">
              <a:latin typeface="Calibri" pitchFamily="34" charset="0"/>
            </a:endParaRPr>
          </a:p>
        </p:txBody>
      </p:sp>
      <p:pic>
        <p:nvPicPr>
          <p:cNvPr id="7173" name="Picture 8" descr="C:\Users\viki\AppData\Local\Microsoft\Windows\Temporary Internet Files\Content.IE5\HT7649U9\MCj04241780000[1].wmf"/>
          <p:cNvPicPr>
            <a:picLocks noChangeAspect="1" noChangeArrowheads="1"/>
          </p:cNvPicPr>
          <p:nvPr/>
        </p:nvPicPr>
        <p:blipFill>
          <a:blip r:embed="rId2" cstate="print"/>
          <a:srcRect/>
          <a:stretch>
            <a:fillRect/>
          </a:stretch>
        </p:blipFill>
        <p:spPr bwMode="auto">
          <a:xfrm>
            <a:off x="4271963" y="6429375"/>
            <a:ext cx="2300287" cy="262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endParaRPr lang="ru-RU" smtClean="0"/>
          </a:p>
        </p:txBody>
      </p:sp>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5" name="Прямоугольник 4"/>
          <p:cNvSpPr/>
          <p:nvPr/>
        </p:nvSpPr>
        <p:spPr>
          <a:xfrm>
            <a:off x="-571528" y="357158"/>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Комплекс упражнений для глаз</a:t>
            </a:r>
          </a:p>
        </p:txBody>
      </p:sp>
      <p:sp>
        <p:nvSpPr>
          <p:cNvPr id="8197" name="TextBox 5"/>
          <p:cNvSpPr txBox="1">
            <a:spLocks noChangeArrowheads="1"/>
          </p:cNvSpPr>
          <p:nvPr/>
        </p:nvSpPr>
        <p:spPr bwMode="auto">
          <a:xfrm>
            <a:off x="0" y="8426450"/>
            <a:ext cx="6786563" cy="646113"/>
          </a:xfrm>
          <a:prstGeom prst="rect">
            <a:avLst/>
          </a:prstGeom>
          <a:noFill/>
          <a:ln w="9525">
            <a:noFill/>
            <a:miter lim="800000"/>
            <a:headEnd/>
            <a:tailEnd/>
          </a:ln>
        </p:spPr>
        <p:txBody>
          <a:bodyPr>
            <a:spAutoFit/>
          </a:bodyPr>
          <a:lstStyle/>
          <a:p>
            <a:pPr algn="ctr"/>
            <a:r>
              <a:rPr lang="ru-RU">
                <a:solidFill>
                  <a:srgbClr val="FF0000"/>
                </a:solidFill>
                <a:latin typeface="Century" pitchFamily="18" charset="0"/>
              </a:rPr>
              <a:t>Следите за своими глазами. </a:t>
            </a:r>
          </a:p>
          <a:p>
            <a:pPr algn="ctr"/>
            <a:r>
              <a:rPr lang="ru-RU">
                <a:solidFill>
                  <a:srgbClr val="FF0000"/>
                </a:solidFill>
                <a:latin typeface="Century" pitchFamily="18" charset="0"/>
              </a:rPr>
              <a:t>Мир так прекрасен, особенно если мы его видим... </a:t>
            </a:r>
          </a:p>
        </p:txBody>
      </p:sp>
      <p:pic>
        <p:nvPicPr>
          <p:cNvPr id="8198" name="Содержимое 6" descr="i_033.png"/>
          <p:cNvPicPr>
            <a:picLocks noGrp="1" noChangeAspect="1"/>
          </p:cNvPicPr>
          <p:nvPr>
            <p:ph idx="1"/>
          </p:nvPr>
        </p:nvPicPr>
        <p:blipFill>
          <a:blip r:embed="rId2" cstate="print"/>
          <a:srcRect/>
          <a:stretch>
            <a:fillRect/>
          </a:stretch>
        </p:blipFill>
        <p:spPr>
          <a:xfrm>
            <a:off x="142875" y="714375"/>
            <a:ext cx="1677988" cy="1643063"/>
          </a:xfrm>
        </p:spPr>
      </p:pic>
      <p:sp>
        <p:nvSpPr>
          <p:cNvPr id="8199" name="TextBox 7"/>
          <p:cNvSpPr txBox="1">
            <a:spLocks noChangeArrowheads="1"/>
          </p:cNvSpPr>
          <p:nvPr/>
        </p:nvSpPr>
        <p:spPr bwMode="auto">
          <a:xfrm>
            <a:off x="0" y="2143125"/>
            <a:ext cx="6858000" cy="4770438"/>
          </a:xfrm>
          <a:prstGeom prst="rect">
            <a:avLst/>
          </a:prstGeom>
          <a:noFill/>
          <a:ln w="9525">
            <a:noFill/>
            <a:miter lim="800000"/>
            <a:headEnd/>
            <a:tailEnd/>
          </a:ln>
        </p:spPr>
        <p:txBody>
          <a:bodyPr>
            <a:spAutoFit/>
          </a:bodyPr>
          <a:lstStyle/>
          <a:p>
            <a:pPr algn="ctr"/>
            <a:endParaRPr lang="ru-RU" sz="1600" i="1"/>
          </a:p>
          <a:p>
            <a:pPr algn="ctr"/>
            <a:r>
              <a:rPr lang="ru-RU" sz="1600" i="1">
                <a:latin typeface="Calibri" pitchFamily="34" charset="0"/>
              </a:rPr>
              <a:t>Упражнения выполняются сидя, голова неподвижна, поза удобная, с максимальной амплитудой движения глаз.</a:t>
            </a:r>
          </a:p>
          <a:p>
            <a:r>
              <a:rPr lang="ru-RU" sz="1600">
                <a:latin typeface="Calibri" pitchFamily="34" charset="0"/>
              </a:rPr>
              <a:t/>
            </a:r>
            <a:br>
              <a:rPr lang="ru-RU" sz="1600">
                <a:latin typeface="Calibri" pitchFamily="34" charset="0"/>
              </a:rPr>
            </a:br>
            <a:r>
              <a:rPr lang="ru-RU" sz="1600">
                <a:latin typeface="Calibri" pitchFamily="34" charset="0"/>
              </a:rPr>
              <a:t>  </a:t>
            </a:r>
            <a:r>
              <a:rPr lang="ru-RU" sz="1600" b="1">
                <a:latin typeface="Calibri" pitchFamily="34" charset="0"/>
              </a:rPr>
              <a:t>1</a:t>
            </a:r>
            <a:r>
              <a:rPr lang="ru-RU" sz="1600">
                <a:latin typeface="Calibri" pitchFamily="34" charset="0"/>
              </a:rPr>
              <a:t>. </a:t>
            </a:r>
            <a:r>
              <a:rPr lang="ru-RU" sz="1600" b="1">
                <a:latin typeface="Calibri" pitchFamily="34" charset="0"/>
              </a:rPr>
              <a:t>Жмурки.</a:t>
            </a:r>
            <a:r>
              <a:rPr lang="ru-RU" sz="1600">
                <a:latin typeface="Calibri" pitchFamily="34" charset="0"/>
              </a:rPr>
              <a:t> Закрыть глаза, сильно напрягая глазные мышцы, на счет 1 - 4, затем раскрыть глаза, расслабив мышцы глаз, посмотрев вдаль, на счет 1 - 6. Повторить 4 - 5 раз.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2</a:t>
            </a:r>
            <a:r>
              <a:rPr lang="ru-RU" sz="1600">
                <a:latin typeface="Calibri" pitchFamily="34" charset="0"/>
              </a:rPr>
              <a:t>. </a:t>
            </a:r>
            <a:r>
              <a:rPr lang="ru-RU" sz="1600" b="1">
                <a:latin typeface="Calibri" pitchFamily="34" charset="0"/>
              </a:rPr>
              <a:t>Близко-далеко.</a:t>
            </a:r>
            <a:r>
              <a:rPr lang="ru-RU" sz="1600">
                <a:latin typeface="Calibri" pitchFamily="34" charset="0"/>
              </a:rPr>
              <a:t> Посмотреть на переносицу и задержать взор на счет </a:t>
            </a:r>
          </a:p>
          <a:p>
            <a:r>
              <a:rPr lang="ru-RU" sz="1600">
                <a:latin typeface="Calibri" pitchFamily="34" charset="0"/>
              </a:rPr>
              <a:t>1 - 4. До усталости глаза доводить нельзя. Затем открыть глаза, посмотреть вдаль на счет 1 - 6. Повторить 4 - 5 раз.</a:t>
            </a:r>
            <a:br>
              <a:rPr lang="ru-RU" sz="1600">
                <a:latin typeface="Calibri" pitchFamily="34" charset="0"/>
              </a:rPr>
            </a:br>
            <a:r>
              <a:rPr lang="ru-RU" sz="1600">
                <a:latin typeface="Calibri" pitchFamily="34" charset="0"/>
              </a:rPr>
              <a:t>   </a:t>
            </a:r>
            <a:r>
              <a:rPr lang="ru-RU" sz="1600" b="1">
                <a:latin typeface="Calibri" pitchFamily="34" charset="0"/>
              </a:rPr>
              <a:t>3</a:t>
            </a:r>
            <a:r>
              <a:rPr lang="ru-RU" sz="1600">
                <a:latin typeface="Calibri" pitchFamily="34" charset="0"/>
              </a:rPr>
              <a:t>. </a:t>
            </a:r>
            <a:r>
              <a:rPr lang="ru-RU" sz="1600" b="1">
                <a:latin typeface="Calibri" pitchFamily="34" charset="0"/>
              </a:rPr>
              <a:t>Лево-право. </a:t>
            </a:r>
            <a:r>
              <a:rPr lang="ru-RU" sz="1600">
                <a:latin typeface="Calibri" pitchFamily="34" charset="0"/>
              </a:rPr>
              <a:t>Не поворачивая головы, посмотреть направо и зафиксировать взгляд на счет 1 - 4, затем посмотреть вдаль прямо на </a:t>
            </a:r>
          </a:p>
          <a:p>
            <a:r>
              <a:rPr lang="ru-RU" sz="1600">
                <a:latin typeface="Calibri" pitchFamily="34" charset="0"/>
              </a:rPr>
              <a:t>счет 1 - 6. Аналогичным образом проводятся упражнения, но с фиксацией взгляда влево, вверх, вниз.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4</a:t>
            </a:r>
            <a:r>
              <a:rPr lang="ru-RU" sz="1600">
                <a:latin typeface="Calibri" pitchFamily="34" charset="0"/>
              </a:rPr>
              <a:t>. </a:t>
            </a:r>
            <a:r>
              <a:rPr lang="ru-RU" sz="1600" b="1">
                <a:latin typeface="Calibri" pitchFamily="34" charset="0"/>
              </a:rPr>
              <a:t>Диагонали.</a:t>
            </a:r>
            <a:r>
              <a:rPr lang="ru-RU" sz="1600">
                <a:latin typeface="Calibri" pitchFamily="34" charset="0"/>
              </a:rPr>
              <a:t> Перевести взгляд быстро по диагонали: направо вверх - налево вниз, потом прямо вдаль на счет 1 - 6; затем налево - вверх - направо - вниз и посмотреть вдаль на счет 1 - 6. Повторить 3 - 4 раза.</a:t>
            </a:r>
          </a:p>
        </p:txBody>
      </p:sp>
      <p:sp>
        <p:nvSpPr>
          <p:cNvPr id="4104" name="TextBox 8"/>
          <p:cNvSpPr txBox="1">
            <a:spLocks noChangeArrowheads="1"/>
          </p:cNvSpPr>
          <p:nvPr/>
        </p:nvSpPr>
        <p:spPr bwMode="auto">
          <a:xfrm>
            <a:off x="1785938" y="857250"/>
            <a:ext cx="5072062" cy="1384300"/>
          </a:xfrm>
          <a:prstGeom prst="rect">
            <a:avLst/>
          </a:prstGeom>
          <a:noFill/>
          <a:ln w="9525">
            <a:noFill/>
            <a:miter lim="800000"/>
            <a:headEnd/>
            <a:tailEnd/>
          </a:ln>
        </p:spPr>
        <p:txBody>
          <a:bodyPr>
            <a:spAutoFit/>
          </a:bodyPr>
          <a:lstStyle/>
          <a:p>
            <a:pPr algn="just">
              <a:defRPr/>
            </a:pPr>
            <a:r>
              <a:rPr lang="ru-RU" sz="1400" dirty="0">
                <a:latin typeface="+mj-lt"/>
              </a:rPr>
              <a:t>Предлагаем специальный комплекс упражнений для глаз, который при регулярном выполнении может стать хорошей тренировкой и профилактикой для сохранения зрения. Упражнения лучше проводить в игровой форме, с любимыми игрушками ребенка, передвигая их вправо-влево, вверх-вниз.</a:t>
            </a:r>
            <a:r>
              <a:rPr lang="ru-RU" sz="1400" i="1" dirty="0">
                <a:latin typeface="+mj-lt"/>
              </a:rPr>
              <a:t> </a:t>
            </a:r>
          </a:p>
          <a:p>
            <a:pPr algn="just">
              <a:defRPr/>
            </a:pPr>
            <a:endParaRPr lang="ru-RU" sz="1400" dirty="0">
              <a:latin typeface="+mj-lt"/>
            </a:endParaRPr>
          </a:p>
        </p:txBody>
      </p:sp>
      <p:pic>
        <p:nvPicPr>
          <p:cNvPr id="8201" name="Рисунок 4" descr="item_2251.jpg"/>
          <p:cNvPicPr>
            <a:picLocks noChangeAspect="1"/>
          </p:cNvPicPr>
          <p:nvPr/>
        </p:nvPicPr>
        <p:blipFill>
          <a:blip r:embed="rId3" cstate="print"/>
          <a:srcRect/>
          <a:stretch>
            <a:fillRect/>
          </a:stretch>
        </p:blipFill>
        <p:spPr bwMode="auto">
          <a:xfrm>
            <a:off x="1700213" y="7469188"/>
            <a:ext cx="3586162" cy="91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571536"/>
            <a:ext cx="8035028" cy="1071570"/>
          </a:xfrm>
          <a:prstGeom prst="rect">
            <a:avLst/>
          </a:prstGeom>
          <a:noFill/>
        </p:spPr>
        <p:txBody>
          <a:bodyPr spcFirstLastPara="1" wrap="none">
            <a:prstTxWarp prst="textArchDown">
              <a:avLst/>
            </a:prstTxWarp>
            <a:spAutoFit/>
          </a:bodyPr>
          <a:lstStyle/>
          <a:p>
            <a:pPr algn="ctr" fontAlgn="auto">
              <a:spcBef>
                <a:spcPts val="0"/>
              </a:spcBef>
              <a:spcAft>
                <a:spcPts val="0"/>
              </a:spcAft>
              <a:defRPr/>
            </a:pPr>
            <a:r>
              <a:rPr lang="ru-RU" sz="40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Закаливание –</a:t>
            </a:r>
          </a:p>
          <a:p>
            <a:pPr algn="ctr" fontAlgn="auto">
              <a:spcBef>
                <a:spcPts val="0"/>
              </a:spcBef>
              <a:spcAft>
                <a:spcPts val="0"/>
              </a:spcAft>
              <a:defRPr/>
            </a:pPr>
            <a:r>
              <a:rPr lang="ru-RU" sz="40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 первый шаг на пути к здоровью</a:t>
            </a:r>
          </a:p>
        </p:txBody>
      </p:sp>
      <p:sp>
        <p:nvSpPr>
          <p:cNvPr id="9220" name="Прямоугольник 5"/>
          <p:cNvSpPr>
            <a:spLocks noChangeArrowheads="1"/>
          </p:cNvSpPr>
          <p:nvPr/>
        </p:nvSpPr>
        <p:spPr bwMode="auto">
          <a:xfrm>
            <a:off x="142875" y="1214438"/>
            <a:ext cx="6643688" cy="830262"/>
          </a:xfrm>
          <a:prstGeom prst="rect">
            <a:avLst/>
          </a:prstGeom>
          <a:noFill/>
          <a:ln w="9525">
            <a:noFill/>
            <a:miter lim="800000"/>
            <a:headEnd/>
            <a:tailEnd/>
          </a:ln>
        </p:spPr>
        <p:txBody>
          <a:bodyPr>
            <a:spAutoFit/>
          </a:bodyPr>
          <a:lstStyle/>
          <a:p>
            <a:pPr algn="just"/>
            <a:r>
              <a:rPr lang="ru-RU" sz="1600" i="1"/>
              <a:t>Закаливание детей необходимо для того, чтобы повысить их устойчивость к воздействию низких и высоких температур воздуха и за счет этого предотвратить частые заболевания. </a:t>
            </a:r>
            <a:endParaRPr lang="ru-RU" sz="1600"/>
          </a:p>
        </p:txBody>
      </p:sp>
      <p:sp>
        <p:nvSpPr>
          <p:cNvPr id="9221" name="TextBox 13"/>
          <p:cNvSpPr txBox="1">
            <a:spLocks noChangeArrowheads="1"/>
          </p:cNvSpPr>
          <p:nvPr/>
        </p:nvSpPr>
        <p:spPr bwMode="auto">
          <a:xfrm>
            <a:off x="71438" y="2000250"/>
            <a:ext cx="6858000" cy="6894513"/>
          </a:xfrm>
          <a:prstGeom prst="rect">
            <a:avLst/>
          </a:prstGeom>
          <a:noFill/>
          <a:ln w="9525">
            <a:noFill/>
            <a:miter lim="800000"/>
            <a:headEnd/>
            <a:tailEnd/>
          </a:ln>
        </p:spPr>
        <p:txBody>
          <a:bodyPr>
            <a:spAutoFit/>
          </a:bodyPr>
          <a:lstStyle/>
          <a:p>
            <a:pPr algn="ctr"/>
            <a:r>
              <a:rPr lang="ru-RU" sz="1600" b="1" i="1">
                <a:solidFill>
                  <a:srgbClr val="0070C0"/>
                </a:solidFill>
              </a:rPr>
              <a:t>При закаливании детей следует придерживаться таких </a:t>
            </a:r>
          </a:p>
          <a:p>
            <a:pPr algn="ctr"/>
            <a:r>
              <a:rPr lang="ru-RU" sz="1600" b="1" i="1">
                <a:solidFill>
                  <a:srgbClr val="0070C0"/>
                </a:solidFill>
              </a:rPr>
              <a:t>основных принципов</a:t>
            </a:r>
            <a:r>
              <a:rPr lang="ru-RU" b="1">
                <a:solidFill>
                  <a:srgbClr val="0070C0"/>
                </a:solidFill>
              </a:rPr>
              <a:t>: </a:t>
            </a:r>
          </a:p>
          <a:p>
            <a:pPr algn="ctr"/>
            <a:endParaRPr lang="ru-RU"/>
          </a:p>
          <a:p>
            <a:r>
              <a:rPr lang="ru-RU" sz="1500"/>
              <a:t>• проводить закаливающие процедуры систематически, </a:t>
            </a:r>
          </a:p>
          <a:p>
            <a:r>
              <a:rPr lang="ru-RU" sz="1500"/>
              <a:t/>
            </a:r>
            <a:br>
              <a:rPr lang="ru-RU" sz="1500"/>
            </a:br>
            <a:r>
              <a:rPr lang="ru-RU" sz="1500">
                <a:solidFill>
                  <a:srgbClr val="0070C0"/>
                </a:solidFill>
              </a:rPr>
              <a:t>• увеличивать время воздействия закаливающего фактора постепенно</a:t>
            </a:r>
            <a:r>
              <a:rPr lang="ru-RU" sz="1500"/>
              <a:t>, </a:t>
            </a:r>
          </a:p>
          <a:p>
            <a:r>
              <a:rPr lang="ru-RU" sz="1500"/>
              <a:t/>
            </a:r>
            <a:br>
              <a:rPr lang="ru-RU" sz="1500"/>
            </a:br>
            <a:r>
              <a:rPr lang="ru-RU" sz="1500"/>
              <a:t>• учитывать настроение ребенка и проводить процедуры в форме игры, </a:t>
            </a:r>
          </a:p>
          <a:p>
            <a:r>
              <a:rPr lang="ru-RU" sz="1500"/>
              <a:t/>
            </a:r>
            <a:br>
              <a:rPr lang="ru-RU" sz="1500"/>
            </a:br>
            <a:r>
              <a:rPr lang="ru-RU" sz="1500"/>
              <a:t>• </a:t>
            </a:r>
            <a:r>
              <a:rPr lang="ru-RU" sz="1500">
                <a:solidFill>
                  <a:srgbClr val="0070C0"/>
                </a:solidFill>
              </a:rPr>
              <a:t>начинать закаливание в любом возрасте, </a:t>
            </a:r>
          </a:p>
          <a:p>
            <a:r>
              <a:rPr lang="ru-RU" sz="1500"/>
              <a:t/>
            </a:r>
            <a:br>
              <a:rPr lang="ru-RU" sz="1500"/>
            </a:br>
            <a:r>
              <a:rPr lang="ru-RU" sz="1500"/>
              <a:t>• никогда не выполнять процедуры, если малыш замерз, </a:t>
            </a:r>
          </a:p>
          <a:p>
            <a:r>
              <a:rPr lang="ru-RU" sz="1500"/>
              <a:t/>
            </a:r>
            <a:br>
              <a:rPr lang="ru-RU" sz="1500"/>
            </a:br>
            <a:r>
              <a:rPr lang="ru-RU" sz="1500"/>
              <a:t>• </a:t>
            </a:r>
            <a:r>
              <a:rPr lang="ru-RU" sz="1500">
                <a:solidFill>
                  <a:srgbClr val="0070C0"/>
                </a:solidFill>
              </a:rPr>
              <a:t>избегать сильных раздражителей: продолжительного воздействия холодной воды или очень низких температур воздуха, а также перегревания на солнце, </a:t>
            </a:r>
          </a:p>
          <a:p>
            <a:r>
              <a:rPr lang="ru-RU" sz="1500">
                <a:solidFill>
                  <a:srgbClr val="0070C0"/>
                </a:solidFill>
              </a:rPr>
              <a:t/>
            </a:r>
            <a:br>
              <a:rPr lang="ru-RU" sz="1500">
                <a:solidFill>
                  <a:srgbClr val="0070C0"/>
                </a:solidFill>
              </a:rPr>
            </a:br>
            <a:r>
              <a:rPr lang="ru-RU" sz="1500"/>
              <a:t>• правильно подбирать одежду и обувь: они должна соответствовать температуре окружающего воздуха и быть из натуральных тканей и материалов, </a:t>
            </a:r>
          </a:p>
          <a:p>
            <a:r>
              <a:rPr lang="ru-RU" sz="1500"/>
              <a:t/>
            </a:r>
            <a:br>
              <a:rPr lang="ru-RU" sz="1500"/>
            </a:br>
            <a:r>
              <a:rPr lang="ru-RU" sz="1500">
                <a:solidFill>
                  <a:srgbClr val="0070C0"/>
                </a:solidFill>
              </a:rPr>
              <a:t>• закаливаться всей семьей, </a:t>
            </a:r>
          </a:p>
          <a:p>
            <a:r>
              <a:rPr lang="ru-RU" sz="1500"/>
              <a:t/>
            </a:r>
            <a:br>
              <a:rPr lang="ru-RU" sz="1500"/>
            </a:br>
            <a:r>
              <a:rPr lang="ru-RU" sz="1500"/>
              <a:t>• закаливающие процедуры </a:t>
            </a:r>
          </a:p>
          <a:p>
            <a:r>
              <a:rPr lang="ru-RU" sz="1500"/>
              <a:t>сочетать с физическими упражнениями</a:t>
            </a:r>
          </a:p>
          <a:p>
            <a:r>
              <a:rPr lang="ru-RU" sz="1500"/>
              <a:t> и массажем, </a:t>
            </a:r>
          </a:p>
          <a:p>
            <a:r>
              <a:rPr lang="ru-RU" sz="1500"/>
              <a:t/>
            </a:r>
            <a:br>
              <a:rPr lang="ru-RU" sz="1500"/>
            </a:br>
            <a:r>
              <a:rPr lang="ru-RU" sz="1500"/>
              <a:t>• </a:t>
            </a:r>
            <a:r>
              <a:rPr lang="ru-RU" sz="1500">
                <a:solidFill>
                  <a:srgbClr val="0070C0"/>
                </a:solidFill>
              </a:rPr>
              <a:t>в помещении, где находится ребенок, </a:t>
            </a:r>
          </a:p>
          <a:p>
            <a:r>
              <a:rPr lang="ru-RU" sz="1500">
                <a:solidFill>
                  <a:srgbClr val="0070C0"/>
                </a:solidFill>
              </a:rPr>
              <a:t>никогда не курить.</a:t>
            </a:r>
          </a:p>
        </p:txBody>
      </p:sp>
      <p:pic>
        <p:nvPicPr>
          <p:cNvPr id="9222" name="Picture 14" descr="C:\Users\viki\AppData\Local\Microsoft\Windows\Temporary Internet Files\Content.IE5\6NZXK4SD\MCj04381630000[1].wmf"/>
          <p:cNvPicPr>
            <a:picLocks noChangeAspect="1" noChangeArrowheads="1"/>
          </p:cNvPicPr>
          <p:nvPr/>
        </p:nvPicPr>
        <p:blipFill>
          <a:blip r:embed="rId2" cstate="print"/>
          <a:srcRect/>
          <a:stretch>
            <a:fillRect/>
          </a:stretch>
        </p:blipFill>
        <p:spPr bwMode="auto">
          <a:xfrm>
            <a:off x="3825875" y="6891338"/>
            <a:ext cx="2889250"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34062" y="428596"/>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4000" b="1" spc="300" dirty="0">
                <a:ln w="18000">
                  <a:solidFill>
                    <a:srgbClr val="FF0000"/>
                  </a:solidFill>
                  <a:prstDash val="solid"/>
                  <a:miter lim="800000"/>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Arno Pro Light Display" pitchFamily="18" charset="0"/>
                <a:cs typeface="+mn-cs"/>
              </a:rPr>
              <a:t>Способы закаливания</a:t>
            </a:r>
          </a:p>
        </p:txBody>
      </p:sp>
      <p:sp>
        <p:nvSpPr>
          <p:cNvPr id="10244" name="Прямоугольник 5"/>
          <p:cNvSpPr>
            <a:spLocks noChangeArrowheads="1"/>
          </p:cNvSpPr>
          <p:nvPr/>
        </p:nvSpPr>
        <p:spPr bwMode="auto">
          <a:xfrm>
            <a:off x="0" y="1612900"/>
            <a:ext cx="6858000" cy="3816350"/>
          </a:xfrm>
          <a:prstGeom prst="rect">
            <a:avLst/>
          </a:prstGeom>
          <a:noFill/>
          <a:ln w="9525">
            <a:noFill/>
            <a:miter lim="800000"/>
            <a:headEnd/>
            <a:tailEnd/>
          </a:ln>
        </p:spPr>
        <p:txBody>
          <a:bodyPr>
            <a:spAutoFit/>
          </a:bodyPr>
          <a:lstStyle/>
          <a:p>
            <a:pPr algn="just"/>
            <a:r>
              <a:rPr lang="ru-RU" sz="1400" b="1">
                <a:solidFill>
                  <a:srgbClr val="0070C0"/>
                </a:solidFill>
              </a:rPr>
              <a:t>«Холодный тазик»</a:t>
            </a:r>
          </a:p>
          <a:p>
            <a:pPr algn="just"/>
            <a:r>
              <a:rPr lang="ru-RU" sz="1400"/>
              <a:t>Налейте в таз холодную воду с температурой не выше +12С и облейте ступни ребенка, стоящего в ванне. Попросите ребенка потопать ножками, пока стекает вода. Отверстие для стока воды должно быть открытым. Промокните ноги полотенцем. В первый день продолжительность ходьбы  - 1 минута, ежедневно добавляйте по 1 минуте, доводя до 5 мин. Помните! Лучше проводить закаливание в течение 1 мин в хорошем настроении ребенка, чем 5 мин с капризами.</a:t>
            </a:r>
          </a:p>
          <a:p>
            <a:pPr algn="just"/>
            <a:endParaRPr lang="ru-RU" sz="1400"/>
          </a:p>
          <a:p>
            <a:pPr algn="just"/>
            <a:r>
              <a:rPr lang="ru-RU" sz="1400" b="1">
                <a:solidFill>
                  <a:srgbClr val="0070C0"/>
                </a:solidFill>
              </a:rPr>
              <a:t>«Холодное полотенце» </a:t>
            </a:r>
          </a:p>
          <a:p>
            <a:pPr algn="just"/>
            <a:r>
              <a:rPr lang="ru-RU" sz="1400"/>
              <a:t>Если ребенку не нравится обливание холодной водой, постелите в ванне полотенце, смоченное холодной водой (тем 12 С) Попросите ребенка потопать ножками (не стоять!) на нем в течение 1 мин (утром и на ночь). Вытрите ребенку ноги, не растирая, а промокая полотенцем.</a:t>
            </a:r>
          </a:p>
          <a:p>
            <a:pPr algn="just"/>
            <a:endParaRPr lang="ru-RU" sz="1400"/>
          </a:p>
          <a:p>
            <a:pPr algn="just"/>
            <a:endParaRPr lang="ru-RU" sz="1400"/>
          </a:p>
          <a:p>
            <a:pPr algn="just"/>
            <a:endParaRPr lang="ru-RU"/>
          </a:p>
        </p:txBody>
      </p:sp>
      <p:sp>
        <p:nvSpPr>
          <p:cNvPr id="10245" name="Прямоугольник 15"/>
          <p:cNvSpPr>
            <a:spLocks noChangeArrowheads="1"/>
          </p:cNvSpPr>
          <p:nvPr/>
        </p:nvSpPr>
        <p:spPr bwMode="auto">
          <a:xfrm>
            <a:off x="0" y="642938"/>
            <a:ext cx="6858000" cy="1077912"/>
          </a:xfrm>
          <a:prstGeom prst="rect">
            <a:avLst/>
          </a:prstGeom>
          <a:noFill/>
          <a:ln w="9525">
            <a:noFill/>
            <a:miter lim="800000"/>
            <a:headEnd/>
            <a:tailEnd/>
          </a:ln>
        </p:spPr>
        <p:txBody>
          <a:bodyPr>
            <a:spAutoFit/>
          </a:bodyPr>
          <a:lstStyle/>
          <a:p>
            <a:r>
              <a:rPr lang="ru-RU" sz="1600" i="1"/>
              <a:t>Основные факторы закаливания - природные и доступные “Солнце. Воздух и Вода”. Начинать закаливание детей можно  с первого месяца жизни после осмотра малыша врачом-педиатром. </a:t>
            </a:r>
            <a:br>
              <a:rPr lang="ru-RU" sz="1600" i="1"/>
            </a:br>
            <a:endParaRPr lang="ru-RU" sz="1600" i="1"/>
          </a:p>
        </p:txBody>
      </p:sp>
      <p:pic>
        <p:nvPicPr>
          <p:cNvPr id="10246" name="Picture 14" descr="C:\Users\viki\AppData\Local\Microsoft\Windows\Temporary Internet Files\Content.IE5\RTPB4XQQ\MCj02321530000[1].wmf"/>
          <p:cNvPicPr>
            <a:picLocks noChangeAspect="1" noChangeArrowheads="1"/>
          </p:cNvPicPr>
          <p:nvPr/>
        </p:nvPicPr>
        <p:blipFill>
          <a:blip r:embed="rId2" cstate="print"/>
          <a:srcRect/>
          <a:stretch>
            <a:fillRect/>
          </a:stretch>
        </p:blipFill>
        <p:spPr bwMode="auto">
          <a:xfrm>
            <a:off x="3714750" y="5357813"/>
            <a:ext cx="2911475" cy="2860675"/>
          </a:xfrm>
          <a:prstGeom prst="rect">
            <a:avLst/>
          </a:prstGeom>
          <a:noFill/>
          <a:ln w="9525">
            <a:noFill/>
            <a:miter lim="800000"/>
            <a:headEnd/>
            <a:tailEnd/>
          </a:ln>
        </p:spPr>
      </p:pic>
      <p:sp>
        <p:nvSpPr>
          <p:cNvPr id="10247" name="TextBox 15"/>
          <p:cNvSpPr txBox="1">
            <a:spLocks noChangeArrowheads="1"/>
          </p:cNvSpPr>
          <p:nvPr/>
        </p:nvSpPr>
        <p:spPr bwMode="auto">
          <a:xfrm>
            <a:off x="0" y="4714875"/>
            <a:ext cx="3929063" cy="2032000"/>
          </a:xfrm>
          <a:prstGeom prst="rect">
            <a:avLst/>
          </a:prstGeom>
          <a:noFill/>
          <a:ln w="9525">
            <a:noFill/>
            <a:miter lim="800000"/>
            <a:headEnd/>
            <a:tailEnd/>
          </a:ln>
        </p:spPr>
        <p:txBody>
          <a:bodyPr>
            <a:spAutoFit/>
          </a:bodyPr>
          <a:lstStyle/>
          <a:p>
            <a:pPr algn="just"/>
            <a:endParaRPr lang="ru-RU" sz="1400">
              <a:solidFill>
                <a:srgbClr val="0070C0"/>
              </a:solidFill>
            </a:endParaRPr>
          </a:p>
          <a:p>
            <a:pPr algn="just"/>
            <a:r>
              <a:rPr lang="ru-RU" sz="1400" b="1">
                <a:solidFill>
                  <a:srgbClr val="0070C0"/>
                </a:solidFill>
              </a:rPr>
              <a:t>«Контрастный душ» </a:t>
            </a:r>
          </a:p>
          <a:p>
            <a:pPr algn="just"/>
            <a:r>
              <a:rPr lang="ru-RU" sz="1400"/>
              <a:t>Ребенок вечером купается в ванне. Пусть он согреется в теплой воде. А потом скажите ему: "Давай мы с тобой устроим холодный дождик или побегаем по лужам". Вы открываете холодную воду, и ребенок подставляет воде свои пяточки и ладошки. </a:t>
            </a:r>
          </a:p>
          <a:p>
            <a:endParaRPr lang="ru-RU" sz="1400"/>
          </a:p>
        </p:txBody>
      </p:sp>
      <p:sp>
        <p:nvSpPr>
          <p:cNvPr id="10248" name="TextBox 16"/>
          <p:cNvSpPr txBox="1">
            <a:spLocks noChangeArrowheads="1"/>
          </p:cNvSpPr>
          <p:nvPr/>
        </p:nvSpPr>
        <p:spPr bwMode="auto">
          <a:xfrm>
            <a:off x="0" y="7215188"/>
            <a:ext cx="6858000" cy="1816100"/>
          </a:xfrm>
          <a:prstGeom prst="rect">
            <a:avLst/>
          </a:prstGeom>
          <a:noFill/>
          <a:ln w="9525">
            <a:noFill/>
            <a:miter lim="800000"/>
            <a:headEnd/>
            <a:tailEnd/>
          </a:ln>
        </p:spPr>
        <p:txBody>
          <a:bodyPr>
            <a:spAutoFit/>
          </a:bodyPr>
          <a:lstStyle/>
          <a:p>
            <a:r>
              <a:rPr lang="ru-RU" sz="1400" i="1"/>
              <a:t>Если ребенок боится воздействия холодным </a:t>
            </a:r>
          </a:p>
          <a:p>
            <a:r>
              <a:rPr lang="ru-RU" sz="1400" i="1"/>
              <a:t>душем</a:t>
            </a:r>
            <a:r>
              <a:rPr lang="ru-RU" sz="1400"/>
              <a:t>, то можно вначале поставить тазик</a:t>
            </a:r>
          </a:p>
          <a:p>
            <a:r>
              <a:rPr lang="ru-RU" sz="1400"/>
              <a:t> с холодной водой и сказать:</a:t>
            </a:r>
          </a:p>
          <a:p>
            <a:r>
              <a:rPr lang="ru-RU" sz="1400"/>
              <a:t> "А ну, давай с тобой по лужам побегаем!«</a:t>
            </a:r>
          </a:p>
          <a:p>
            <a:r>
              <a:rPr lang="ru-RU" sz="1400"/>
              <a:t> И вот из теплой ванны - в холодный таз (или "под дождик"), </a:t>
            </a:r>
          </a:p>
          <a:p>
            <a:r>
              <a:rPr lang="ru-RU" sz="1400"/>
              <a:t>а потом - опять в ванну. И так не менее трех раз. После процедуры укутайте ребенка в теплую простыню не вытирая, а промокая воду, потом оденьте его для сна и положите в кровать.</a:t>
            </a:r>
          </a:p>
        </p:txBody>
      </p:sp>
      <p:pic>
        <p:nvPicPr>
          <p:cNvPr id="10249" name="Picture 16" descr="C:\Users\viki\AppData\Local\Microsoft\Windows\Temporary Internet Files\Content.IE5\COU2X6RI\MCj02904460000[1].wmf"/>
          <p:cNvPicPr>
            <a:picLocks noChangeAspect="1" noChangeArrowheads="1"/>
          </p:cNvPicPr>
          <p:nvPr/>
        </p:nvPicPr>
        <p:blipFill>
          <a:blip r:embed="rId3" cstate="print"/>
          <a:srcRect/>
          <a:stretch>
            <a:fillRect/>
          </a:stretch>
        </p:blipFill>
        <p:spPr bwMode="auto">
          <a:xfrm>
            <a:off x="5572125" y="4500563"/>
            <a:ext cx="1277938"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3283</Words>
  <Application>Microsoft Office PowerPoint</Application>
  <PresentationFormat>Экран (4:3)</PresentationFormat>
  <Paragraphs>234</Paragraphs>
  <Slides>19</Slides>
  <Notes>0</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19</vt:i4>
      </vt:variant>
    </vt:vector>
  </HeadingPairs>
  <TitlesOfParts>
    <vt:vector size="33" baseType="lpstr">
      <vt:lpstr>Arial</vt:lpstr>
      <vt:lpstr>Calibri</vt:lpstr>
      <vt:lpstr>Comic Sans MS</vt:lpstr>
      <vt:lpstr>Wingdings</vt:lpstr>
      <vt:lpstr>Candara</vt:lpstr>
      <vt:lpstr>Arial Narrow</vt:lpstr>
      <vt:lpstr>Century</vt:lpstr>
      <vt:lpstr>Tahoma</vt:lpstr>
      <vt:lpstr>Arno Pro Caption</vt:lpstr>
      <vt:lpstr>Arno Pro Smbd Caption</vt:lpstr>
      <vt:lpstr>Segoe Print</vt:lpstr>
      <vt:lpstr>Times New Roman</vt:lpstr>
      <vt:lpstr>Minion Pro</vt:lpstr>
      <vt:lpstr>Тема Office</vt:lpstr>
      <vt:lpstr>Спортивная энциклопедия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1. Улучшает работу внутренних органов, развивает сердечно-сосудистую и дыхательную систему.   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  3. Плавание, является одним из лучших средств формирования правильной осанки ребенка.   4. Дозированное плавание может быть полезно детям, склонным к простудным заболеваниям. </vt:lpstr>
      <vt:lpstr>Слайд 14</vt:lpstr>
      <vt:lpstr>Слайд 15</vt:lpstr>
      <vt:lpstr>Слайд 16</vt:lpstr>
      <vt:lpstr>Слайд 17</vt:lpstr>
      <vt:lpstr>Слайд 18</vt:lpstr>
      <vt:lpstr>ОСОБЕННОСТИ ФИЗИЧЕСКОГО ВОСПИТАНИЯ ДЕТЕЙ ПРИ ПОСТУПЛЕНИИ ИХ В ШКОЛУ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Кузнецова Виктория</dc:creator>
  <cp:lastModifiedBy>Admin</cp:lastModifiedBy>
  <cp:revision>206</cp:revision>
  <dcterms:created xsi:type="dcterms:W3CDTF">2009-03-15T13:38:58Z</dcterms:created>
  <dcterms:modified xsi:type="dcterms:W3CDTF">2013-11-07T08:26:56Z</dcterms:modified>
</cp:coreProperties>
</file>