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9" r:id="rId3"/>
    <p:sldId id="270" r:id="rId4"/>
    <p:sldId id="271" r:id="rId5"/>
    <p:sldId id="272" r:id="rId6"/>
    <p:sldId id="273" r:id="rId7"/>
    <p:sldId id="274" r:id="rId8"/>
    <p:sldId id="258" r:id="rId9"/>
    <p:sldId id="257" r:id="rId10"/>
    <p:sldId id="259" r:id="rId11"/>
    <p:sldId id="265" r:id="rId12"/>
    <p:sldId id="260" r:id="rId13"/>
    <p:sldId id="266" r:id="rId14"/>
    <p:sldId id="262" r:id="rId15"/>
    <p:sldId id="264" r:id="rId16"/>
    <p:sldId id="263" r:id="rId17"/>
    <p:sldId id="261" r:id="rId18"/>
    <p:sldId id="267" r:id="rId19"/>
    <p:sldId id="268" r:id="rId20"/>
    <p:sldId id="275" r:id="rId21"/>
    <p:sldId id="276" r:id="rId22"/>
    <p:sldId id="278" r:id="rId23"/>
    <p:sldId id="277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A21"/>
    <a:srgbClr val="53D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9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12.10.2013</a:t>
            </a:fld>
            <a:endParaRPr lang="ru-RU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260648"/>
            <a:ext cx="7772400" cy="1857388"/>
          </a:xfrm>
          <a:solidFill>
            <a:srgbClr val="FF0000"/>
          </a:solidFill>
        </p:spPr>
        <p:txBody>
          <a:bodyPr>
            <a:noAutofit/>
          </a:bodyPr>
          <a:lstStyle/>
          <a:p>
            <a:r>
              <a:rPr lang="ru-RU" sz="3200" i="1" dirty="0" smtClean="0"/>
              <a:t>Семинар-практикум </a:t>
            </a:r>
            <a:r>
              <a:rPr lang="ru-RU" sz="3200" i="1" dirty="0" smtClean="0"/>
              <a:t>на тему</a:t>
            </a:r>
            <a:r>
              <a:rPr lang="ru-RU" sz="3200" dirty="0" smtClean="0"/>
              <a:t>: </a:t>
            </a:r>
            <a:r>
              <a:rPr lang="ru-RU" sz="3200" b="1" dirty="0" smtClean="0"/>
              <a:t>«Оценка уровня освоения детьми дошкольного возраста основной общеобразовательной программы»</a:t>
            </a:r>
            <a:endParaRPr lang="ru-RU" sz="32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69674" y="2492896"/>
            <a:ext cx="7128792" cy="1752600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sz="40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диагностика и мониторинг</a:t>
            </a:r>
            <a:endParaRPr lang="ru-RU" sz="40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5013176"/>
            <a:ext cx="9144000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Презентацию  подготовила:  старший   воспитатель   </a:t>
            </a:r>
            <a:r>
              <a:rPr lang="ru-RU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багдасарян</a:t>
            </a: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 </a:t>
            </a:r>
            <a:r>
              <a:rPr lang="ru-RU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гаяне</a:t>
            </a:r>
            <a:r>
              <a:rPr lang="ru-RU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юрьевна</a:t>
            </a:r>
            <a:endParaRPr lang="ru-RU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bg1">
                  <a:lumMod val="95000"/>
                  <a:lumOff val="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500042"/>
            <a:ext cx="8072494" cy="92333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ru-RU" sz="5400" dirty="0" smtClean="0"/>
              <a:t>диагностика    мониторинг</a:t>
            </a:r>
            <a:endParaRPr lang="ru-RU" sz="5400" dirty="0"/>
          </a:p>
        </p:txBody>
      </p:sp>
      <p:sp>
        <p:nvSpPr>
          <p:cNvPr id="3" name="Стрелка вниз 2"/>
          <p:cNvSpPr/>
          <p:nvPr/>
        </p:nvSpPr>
        <p:spPr>
          <a:xfrm>
            <a:off x="2071670" y="1714488"/>
            <a:ext cx="357190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6357950" y="1714488"/>
            <a:ext cx="357190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928662" y="3429000"/>
            <a:ext cx="2928958" cy="207170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5000628" y="3500438"/>
            <a:ext cx="2928958" cy="207170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357290" y="3857628"/>
            <a:ext cx="20717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контроль результата</a:t>
            </a:r>
            <a:endParaRPr lang="ru-RU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5357818" y="4000504"/>
            <a:ext cx="20717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контроль процесса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714356"/>
            <a:ext cx="7000924" cy="1077218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u="sng" dirty="0" smtClean="0"/>
              <a:t>Мониторинг</a:t>
            </a:r>
            <a:r>
              <a:rPr lang="ru-RU" sz="3200" dirty="0" smtClean="0"/>
              <a:t> – измерение процесса, а не результата</a:t>
            </a:r>
            <a:endParaRPr lang="ru-RU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1071538" y="2428868"/>
            <a:ext cx="70009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800" i="1" dirty="0" smtClean="0"/>
              <a:t>Должны быть измеряемые критерии</a:t>
            </a:r>
            <a:endParaRPr lang="ru-RU" sz="28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1142976" y="3786190"/>
            <a:ext cx="62865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ru-RU" sz="2800" i="1" dirty="0" smtClean="0"/>
              <a:t> Критерии должны быть всегда одинаковые, чтобы можно было их сравнивать</a:t>
            </a:r>
            <a:endParaRPr lang="ru-RU" sz="2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428604"/>
            <a:ext cx="6643734" cy="707886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ru-RU" sz="4000" b="1" i="1" dirty="0" smtClean="0"/>
              <a:t>Структура     мониторинга</a:t>
            </a:r>
            <a:endParaRPr lang="ru-RU" sz="4000" b="1" i="1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500034" y="1357298"/>
            <a:ext cx="2143140" cy="71438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ОБЪЕКТ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357422" y="2357430"/>
            <a:ext cx="2143140" cy="71438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СБОР ИНФОРМАЦИИ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786182" y="3429000"/>
            <a:ext cx="2143140" cy="85725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ОБРАБОТКА И АНАЛИЗ РЕЗУЛЬТАТОВ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214942" y="4572008"/>
            <a:ext cx="2143140" cy="71438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ОЦЕНКА ИНФОРМАЦИИ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643702" y="5500702"/>
            <a:ext cx="2143140" cy="71438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ПРИНЯТИЕ РЕШЕНИЯ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Стрелка углом вверх 8"/>
          <p:cNvSpPr/>
          <p:nvPr/>
        </p:nvSpPr>
        <p:spPr>
          <a:xfrm rot="5400000">
            <a:off x="1607323" y="2178835"/>
            <a:ext cx="535785" cy="607223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углом вверх 9"/>
          <p:cNvSpPr/>
          <p:nvPr/>
        </p:nvSpPr>
        <p:spPr>
          <a:xfrm rot="5400000">
            <a:off x="3036083" y="3178967"/>
            <a:ext cx="535785" cy="607223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углом вверх 10"/>
          <p:cNvSpPr/>
          <p:nvPr/>
        </p:nvSpPr>
        <p:spPr>
          <a:xfrm rot="5400000">
            <a:off x="5965041" y="5393545"/>
            <a:ext cx="535785" cy="607223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углом вверх 11"/>
          <p:cNvSpPr/>
          <p:nvPr/>
        </p:nvSpPr>
        <p:spPr>
          <a:xfrm rot="5400000">
            <a:off x="4536281" y="4393413"/>
            <a:ext cx="535785" cy="607223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ru-RU" dirty="0" smtClean="0"/>
              <a:t>Процедура проведения мониторинга</a:t>
            </a:r>
            <a:endParaRPr lang="ru-RU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500034" y="1357298"/>
            <a:ext cx="2143140" cy="71438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Определение цели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357422" y="2357430"/>
            <a:ext cx="2143140" cy="71438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Обозначение критериев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786182" y="3429000"/>
            <a:ext cx="2143140" cy="85725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Подбор методов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214942" y="4572008"/>
            <a:ext cx="2143140" cy="71438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Анализ информации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643702" y="5500702"/>
            <a:ext cx="2143140" cy="71438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Проектирование работы с детьми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Стрелка углом вверх 7"/>
          <p:cNvSpPr/>
          <p:nvPr/>
        </p:nvSpPr>
        <p:spPr>
          <a:xfrm rot="5400000">
            <a:off x="1607323" y="2178835"/>
            <a:ext cx="535785" cy="607223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углом вверх 8"/>
          <p:cNvSpPr/>
          <p:nvPr/>
        </p:nvSpPr>
        <p:spPr>
          <a:xfrm rot="5400000">
            <a:off x="3036083" y="3178967"/>
            <a:ext cx="535785" cy="607223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углом вверх 9"/>
          <p:cNvSpPr/>
          <p:nvPr/>
        </p:nvSpPr>
        <p:spPr>
          <a:xfrm rot="5400000">
            <a:off x="5965041" y="5393545"/>
            <a:ext cx="535785" cy="607223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углом вверх 10"/>
          <p:cNvSpPr/>
          <p:nvPr/>
        </p:nvSpPr>
        <p:spPr>
          <a:xfrm rot="5400000">
            <a:off x="4536281" y="4393413"/>
            <a:ext cx="535785" cy="607223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dirty="0" smtClean="0"/>
              <a:t>Методы проведения мониторинга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85720" y="1600200"/>
            <a:ext cx="4210080" cy="4525963"/>
          </a:xfrm>
        </p:spPr>
        <p:txBody>
          <a:bodyPr>
            <a:normAutofit fontScale="92500"/>
          </a:bodyPr>
          <a:lstStyle/>
          <a:p>
            <a:r>
              <a:rPr lang="ru-RU" b="1" u="sng" dirty="0" smtClean="0"/>
              <a:t>Высокоорганизованные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/>
              <a:t>Тесты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/>
              <a:t>Стандартизированные задания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/>
              <a:t>Проектные методы</a:t>
            </a:r>
          </a:p>
          <a:p>
            <a:pPr>
              <a:buFont typeface="Courier New" pitchFamily="49" charset="0"/>
              <a:buChar char="o"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     </a:t>
            </a:r>
            <a:r>
              <a:rPr lang="ru-RU" sz="2400" b="1" dirty="0" smtClean="0"/>
              <a:t>(проводят только специалисты !!!</a:t>
            </a:r>
          </a:p>
          <a:p>
            <a:pPr algn="ctr">
              <a:buNone/>
            </a:pPr>
            <a:r>
              <a:rPr lang="ru-RU" sz="2400" b="1" dirty="0" smtClean="0"/>
              <a:t>В специально организованной обстановке)</a:t>
            </a:r>
            <a:endParaRPr lang="ru-RU" sz="24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ru-RU" b="1" u="sng" dirty="0" smtClean="0"/>
              <a:t>Низкоорганизованные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/>
              <a:t>Наблюдения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/>
              <a:t>Беседы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/>
              <a:t>Анализ продуктов детской деятельности</a:t>
            </a:r>
          </a:p>
          <a:p>
            <a:pPr>
              <a:buFont typeface="Courier New" pitchFamily="49" charset="0"/>
              <a:buChar char="o"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    (проводят воспитатели, в обычной обстановке)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dirty="0" smtClean="0"/>
              <a:t>Алгоритм действия при наблюдении</a:t>
            </a:r>
            <a:endParaRPr lang="ru-RU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428728" y="1643050"/>
            <a:ext cx="2143140" cy="71438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Определение цели и задач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286116" y="2500306"/>
            <a:ext cx="2143140" cy="85725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Определение группы детей для изучения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714876" y="3714752"/>
            <a:ext cx="2143140" cy="857256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Определение ситуации наблюдения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143636" y="4857760"/>
            <a:ext cx="2143140" cy="928694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Способ фиксации результатов наблюдения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Стрелка углом вверх 6"/>
          <p:cNvSpPr/>
          <p:nvPr/>
        </p:nvSpPr>
        <p:spPr>
          <a:xfrm rot="5400000">
            <a:off x="2536017" y="2464587"/>
            <a:ext cx="535785" cy="607223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углом вверх 7"/>
          <p:cNvSpPr/>
          <p:nvPr/>
        </p:nvSpPr>
        <p:spPr>
          <a:xfrm rot="5400000">
            <a:off x="3964777" y="3464719"/>
            <a:ext cx="535785" cy="607223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углом вверх 8"/>
          <p:cNvSpPr/>
          <p:nvPr/>
        </p:nvSpPr>
        <p:spPr>
          <a:xfrm rot="5400000">
            <a:off x="5464975" y="4679165"/>
            <a:ext cx="535785" cy="607223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83122"/>
          </a:xfrm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ru-RU" dirty="0" smtClean="0"/>
              <a:t>Периодичность проведения мониторинга определяется самим образовательным учреждением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500042"/>
            <a:ext cx="8072494" cy="861774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Сущность педагогической диагностики</a:t>
            </a:r>
          </a:p>
          <a:p>
            <a:endParaRPr lang="ru-RU" dirty="0"/>
          </a:p>
        </p:txBody>
      </p:sp>
      <p:sp>
        <p:nvSpPr>
          <p:cNvPr id="3" name="Блок-схема: решение 2"/>
          <p:cNvSpPr/>
          <p:nvPr/>
        </p:nvSpPr>
        <p:spPr>
          <a:xfrm>
            <a:off x="285720" y="1428736"/>
            <a:ext cx="8215370" cy="1143008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Изучение результативности и выявление противоречий педагогического  процесса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Блок-схема: решение 3"/>
          <p:cNvSpPr/>
          <p:nvPr/>
        </p:nvSpPr>
        <p:spPr>
          <a:xfrm>
            <a:off x="357158" y="3000372"/>
            <a:ext cx="8215370" cy="1357322"/>
          </a:xfrm>
          <a:prstGeom prst="flowChartDecision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Установление взаимосвязей, влияющих на успешность или обуславливающих просчеты образовательного процесса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Блок-схема: решение 4"/>
          <p:cNvSpPr/>
          <p:nvPr/>
        </p:nvSpPr>
        <p:spPr>
          <a:xfrm>
            <a:off x="500034" y="4857760"/>
            <a:ext cx="8215370" cy="1571636"/>
          </a:xfrm>
          <a:prstGeom prst="flowChartDecision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Выполнение функции контроля, информируя о промежуточных и конечных результатах процесса обучения и воспитания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500042"/>
            <a:ext cx="8715436" cy="1077218"/>
          </a:xfrm>
          <a:prstGeom prst="rect">
            <a:avLst/>
          </a:prstGeom>
          <a:solidFill>
            <a:srgbClr val="00B050"/>
          </a:solidFill>
        </p:spPr>
        <p:txBody>
          <a:bodyPr wrap="square" numCol="1" rtlCol="0">
            <a:spAutoFit/>
          </a:bodyPr>
          <a:lstStyle/>
          <a:p>
            <a:r>
              <a:rPr lang="ru-RU" sz="3200" b="1" dirty="0" smtClean="0"/>
              <a:t>первичная         промежуточная           итоговая  диагностика         </a:t>
            </a:r>
            <a:r>
              <a:rPr lang="ru-RU" sz="3200" b="1" dirty="0" err="1" smtClean="0"/>
              <a:t>диагностика</a:t>
            </a:r>
            <a:r>
              <a:rPr lang="ru-RU" sz="3200" b="1" dirty="0" smtClean="0"/>
              <a:t>           </a:t>
            </a:r>
            <a:r>
              <a:rPr lang="ru-RU" sz="3200" b="1" dirty="0" err="1" smtClean="0"/>
              <a:t>диагностика</a:t>
            </a:r>
            <a:endParaRPr lang="ru-RU" sz="3200" b="1" dirty="0"/>
          </a:p>
        </p:txBody>
      </p:sp>
      <p:sp>
        <p:nvSpPr>
          <p:cNvPr id="3" name="Стрелка вниз 2"/>
          <p:cNvSpPr/>
          <p:nvPr/>
        </p:nvSpPr>
        <p:spPr>
          <a:xfrm>
            <a:off x="1428728" y="1857364"/>
            <a:ext cx="214314" cy="12858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трелка вниз 3"/>
          <p:cNvSpPr/>
          <p:nvPr/>
        </p:nvSpPr>
        <p:spPr>
          <a:xfrm>
            <a:off x="4572000" y="1785926"/>
            <a:ext cx="214314" cy="12858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7500958" y="1785926"/>
            <a:ext cx="214314" cy="12858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альтернативный процесс 6"/>
          <p:cNvSpPr/>
          <p:nvPr/>
        </p:nvSpPr>
        <p:spPr>
          <a:xfrm>
            <a:off x="642910" y="3643314"/>
            <a:ext cx="2071702" cy="2143140"/>
          </a:xfrm>
          <a:prstGeom prst="flowChartAlternateProcess">
            <a:avLst/>
          </a:prstGeom>
          <a:solidFill>
            <a:srgbClr val="FFC000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ВЫЯВЛЕНИЕ СТАРТОВЫХ УСЛОВИЙ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3714744" y="3643314"/>
            <a:ext cx="2071702" cy="2143140"/>
          </a:xfrm>
          <a:prstGeom prst="flowChartAlternateProcess">
            <a:avLst/>
          </a:prstGeom>
          <a:solidFill>
            <a:srgbClr val="FFC000"/>
          </a:solid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ОЦЕНКА ПРАВИЛЬНОСТИ ВЫБРАННОЙ СТРАТЕГИИ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6572264" y="3571876"/>
            <a:ext cx="2071702" cy="2143140"/>
          </a:xfrm>
          <a:prstGeom prst="flowChartAlternateProcess">
            <a:avLst/>
          </a:prstGeom>
          <a:solidFill>
            <a:srgbClr val="FFC000"/>
          </a:solidFill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ОЦЕНКА СТЕПЕНИ РЕШЕНИЯ ПОСТАВЛЕННЫХ ЗАДАЧ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>
            <a:normAutofit/>
          </a:bodyPr>
          <a:lstStyle/>
          <a:p>
            <a:r>
              <a:rPr lang="ru-RU" dirty="0" smtClean="0"/>
              <a:t>Принципы проведения диагностики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642910" y="1714488"/>
            <a:ext cx="757242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800" dirty="0" smtClean="0"/>
              <a:t> направлена на оказание помощи ребенку</a:t>
            </a:r>
          </a:p>
          <a:p>
            <a:pPr>
              <a:buFont typeface="Wingdings" pitchFamily="2" charset="2"/>
              <a:buChar char="v"/>
            </a:pPr>
            <a:r>
              <a:rPr lang="ru-RU" sz="2800" dirty="0" smtClean="0"/>
              <a:t> осуществляется в привычной для ребенка обстановке</a:t>
            </a:r>
          </a:p>
          <a:p>
            <a:pPr>
              <a:buFont typeface="Wingdings" pitchFamily="2" charset="2"/>
              <a:buChar char="v"/>
            </a:pPr>
            <a:r>
              <a:rPr lang="ru-RU" sz="2800" dirty="0" smtClean="0"/>
              <a:t> в процессе диагностики идет сравнение с нормой и динамикой</a:t>
            </a:r>
          </a:p>
          <a:p>
            <a:pPr>
              <a:buFont typeface="Wingdings" pitchFamily="2" charset="2"/>
              <a:buChar char="v"/>
            </a:pPr>
            <a:r>
              <a:rPr lang="ru-RU" sz="2800" dirty="0" smtClean="0"/>
              <a:t> представление о развитии ребенка складывается из множества частных оценок        ( наблюдение походит в течение двух недель)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428604"/>
            <a:ext cx="6429420" cy="52322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ru-RU" sz="2800" b="1" i="1" u="sng" dirty="0" smtClean="0"/>
              <a:t>Тест</a:t>
            </a:r>
            <a:endParaRPr lang="ru-RU" sz="2800" b="1" i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642910" y="1285860"/>
            <a:ext cx="6572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 1. Мониторинг и диагностика это …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571472" y="2143116"/>
            <a:ext cx="785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ru-RU" dirty="0" smtClean="0"/>
              <a:t>  </a:t>
            </a:r>
            <a:r>
              <a:rPr lang="ru-RU" sz="2400" dirty="0" smtClean="0"/>
              <a:t>Понятия тождественные, означают практически одно и то же.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642910" y="3286124"/>
            <a:ext cx="75724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ru-RU" dirty="0" smtClean="0"/>
              <a:t>  </a:t>
            </a:r>
            <a:r>
              <a:rPr lang="ru-RU" sz="2400" dirty="0" smtClean="0"/>
              <a:t>Понятие мониторинг шире и включает в себя диагностику.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642910" y="4572008"/>
            <a:ext cx="76438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ru-RU" dirty="0" smtClean="0"/>
              <a:t>  </a:t>
            </a:r>
            <a:r>
              <a:rPr lang="ru-RU" sz="2400" dirty="0" smtClean="0"/>
              <a:t>Это совершенно разные понятия и сравнивать их нельзя.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1071546"/>
            <a:ext cx="77153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 1. </a:t>
            </a:r>
            <a:r>
              <a:rPr lang="ru-RU" sz="2400" b="1" i="1" dirty="0" smtClean="0"/>
              <a:t>Сколько стихов должен знать и уметь рассказывать выпускник детского сада:</a:t>
            </a:r>
            <a:endParaRPr lang="ru-RU" sz="2400" b="1" i="1" dirty="0"/>
          </a:p>
        </p:txBody>
      </p:sp>
      <p:sp>
        <p:nvSpPr>
          <p:cNvPr id="3" name="TextBox 2"/>
          <p:cNvSpPr txBox="1"/>
          <p:nvPr/>
        </p:nvSpPr>
        <p:spPr>
          <a:xfrm>
            <a:off x="571472" y="3000372"/>
            <a:ext cx="7572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400" dirty="0" smtClean="0"/>
              <a:t>  2-3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42910" y="3929066"/>
            <a:ext cx="76438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400" dirty="0" smtClean="0"/>
              <a:t> 4-5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571472" y="2214554"/>
            <a:ext cx="7572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400" dirty="0" smtClean="0"/>
              <a:t>  </a:t>
            </a:r>
            <a:r>
              <a:rPr lang="ru-RU" dirty="0" smtClean="0"/>
              <a:t> </a:t>
            </a:r>
            <a:r>
              <a:rPr lang="ru-RU" sz="2400" dirty="0" smtClean="0"/>
              <a:t>1-4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785786" y="500042"/>
            <a:ext cx="6072230" cy="40011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ru-RU" sz="2000" i="1" u="sng" dirty="0" smtClean="0"/>
              <a:t>Выпускник детского сада: какой он?</a:t>
            </a:r>
            <a:endParaRPr lang="ru-RU" sz="2000" i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1285860"/>
            <a:ext cx="7715304" cy="46166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 2. </a:t>
            </a:r>
            <a:r>
              <a:rPr lang="ru-RU" sz="2400" b="1" i="1" dirty="0" smtClean="0"/>
              <a:t>Должен ли выпускник знать гимн России?:</a:t>
            </a:r>
            <a:endParaRPr lang="ru-RU" sz="2400" b="1" i="1" dirty="0"/>
          </a:p>
        </p:txBody>
      </p:sp>
      <p:sp>
        <p:nvSpPr>
          <p:cNvPr id="3" name="TextBox 2"/>
          <p:cNvSpPr txBox="1"/>
          <p:nvPr/>
        </p:nvSpPr>
        <p:spPr>
          <a:xfrm>
            <a:off x="571472" y="3000372"/>
            <a:ext cx="7572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400" dirty="0" smtClean="0"/>
              <a:t>  Нет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42910" y="3929066"/>
            <a:ext cx="76438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400" dirty="0" smtClean="0"/>
              <a:t>  Должен только узнавать его .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571472" y="2214554"/>
            <a:ext cx="7572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400" dirty="0" smtClean="0"/>
              <a:t>  Да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1285860"/>
            <a:ext cx="7715304" cy="830997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 3. </a:t>
            </a:r>
            <a:r>
              <a:rPr lang="ru-RU" sz="2400" b="1" i="1" dirty="0" smtClean="0"/>
              <a:t>Выпускник должен уметь перестраиваться на ходу:</a:t>
            </a:r>
            <a:endParaRPr lang="ru-RU" sz="2400" b="1" i="1" dirty="0"/>
          </a:p>
        </p:txBody>
      </p:sp>
      <p:sp>
        <p:nvSpPr>
          <p:cNvPr id="3" name="TextBox 2"/>
          <p:cNvSpPr txBox="1"/>
          <p:nvPr/>
        </p:nvSpPr>
        <p:spPr>
          <a:xfrm>
            <a:off x="571472" y="3000372"/>
            <a:ext cx="7572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400" dirty="0" smtClean="0"/>
              <a:t>  В 3-4 колонны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42910" y="3929066"/>
            <a:ext cx="76438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400" dirty="0" smtClean="0"/>
              <a:t>  И то и другое.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571472" y="2214554"/>
            <a:ext cx="7572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400" dirty="0" smtClean="0"/>
              <a:t>  </a:t>
            </a:r>
            <a:r>
              <a:rPr lang="ru-RU" dirty="0" smtClean="0"/>
              <a:t> </a:t>
            </a:r>
            <a:r>
              <a:rPr lang="ru-RU" sz="2400" dirty="0" smtClean="0"/>
              <a:t>В 2-3 круга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1285860"/>
            <a:ext cx="7715304" cy="8309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/>
              <a:t> 4. </a:t>
            </a:r>
            <a:r>
              <a:rPr lang="ru-RU" sz="2400" b="1" i="1" dirty="0" smtClean="0"/>
              <a:t>Выпускник должен называть 2-3 иллюстраторов книг. Назовите их.</a:t>
            </a:r>
            <a:endParaRPr lang="ru-RU" sz="2400" b="1" i="1" dirty="0"/>
          </a:p>
        </p:txBody>
      </p:sp>
      <p:sp>
        <p:nvSpPr>
          <p:cNvPr id="3" name="TextBox 2"/>
          <p:cNvSpPr txBox="1"/>
          <p:nvPr/>
        </p:nvSpPr>
        <p:spPr>
          <a:xfrm>
            <a:off x="714348" y="3500438"/>
            <a:ext cx="7500990" cy="120032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2400" b="1" dirty="0" smtClean="0"/>
              <a:t>6.   Выпускник должен называть основные выразительные средства произведений искусства (какие?)</a:t>
            </a:r>
            <a:endParaRPr lang="ru-RU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42910" y="4929198"/>
            <a:ext cx="7643866" cy="830997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2400" b="1" dirty="0" smtClean="0"/>
              <a:t>7. С какими достопримечательностями родного края мы знакомим  детей и как</a:t>
            </a:r>
            <a:endParaRPr lang="ru-RU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14348" y="2214554"/>
            <a:ext cx="7429552" cy="83099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2400" b="1" dirty="0" smtClean="0"/>
              <a:t>5. С какими жанрами литературных произведений мы знакомим в детском саду? Назовите их.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  <p:bldP spid="3" grpId="1" animBg="1"/>
      <p:bldP spid="4" grpId="0" animBg="1"/>
      <p:bldP spid="4" grpId="1" animBg="1"/>
      <p:bldP spid="5" grpId="0" animBg="1"/>
      <p:bldP spid="5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2910" y="1285860"/>
            <a:ext cx="7715304" cy="830997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 2. </a:t>
            </a:r>
            <a:r>
              <a:rPr lang="ru-RU" sz="2400" b="1" i="1" dirty="0" smtClean="0"/>
              <a:t>Содержание мониторинга должно быть тесно связано:</a:t>
            </a:r>
            <a:endParaRPr lang="ru-RU" sz="2400" b="1" i="1" dirty="0"/>
          </a:p>
        </p:txBody>
      </p:sp>
      <p:sp>
        <p:nvSpPr>
          <p:cNvPr id="4" name="TextBox 3"/>
          <p:cNvSpPr txBox="1"/>
          <p:nvPr/>
        </p:nvSpPr>
        <p:spPr>
          <a:xfrm>
            <a:off x="571472" y="3000372"/>
            <a:ext cx="7572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400" dirty="0" smtClean="0"/>
              <a:t>  С диагностикой образовательного процесса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642910" y="3929066"/>
            <a:ext cx="76438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400" dirty="0" smtClean="0"/>
              <a:t>  С нормативными документами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571472" y="2214554"/>
            <a:ext cx="7572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400" dirty="0" smtClean="0"/>
              <a:t>  </a:t>
            </a:r>
            <a:r>
              <a:rPr lang="ru-RU" dirty="0" smtClean="0"/>
              <a:t> </a:t>
            </a:r>
            <a:r>
              <a:rPr lang="ru-RU" sz="2400" dirty="0" smtClean="0"/>
              <a:t>С образовательной программой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1285860"/>
            <a:ext cx="7715304" cy="46166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 3. </a:t>
            </a:r>
            <a:r>
              <a:rPr lang="ru-RU" sz="2400" b="1" i="1" dirty="0" smtClean="0"/>
              <a:t>Периодичность мониторинга устанавливается:</a:t>
            </a:r>
            <a:endParaRPr lang="ru-RU" sz="2400" b="1" i="1" dirty="0"/>
          </a:p>
        </p:txBody>
      </p:sp>
      <p:sp>
        <p:nvSpPr>
          <p:cNvPr id="3" name="TextBox 2"/>
          <p:cNvSpPr txBox="1"/>
          <p:nvPr/>
        </p:nvSpPr>
        <p:spPr>
          <a:xfrm>
            <a:off x="571472" y="3000372"/>
            <a:ext cx="7572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400" dirty="0" smtClean="0"/>
              <a:t>  Образовательным учреждением.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42910" y="3929066"/>
            <a:ext cx="76438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400" dirty="0" smtClean="0"/>
              <a:t>  Министерством образования.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571472" y="2214554"/>
            <a:ext cx="7572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400" dirty="0" smtClean="0"/>
              <a:t>  </a:t>
            </a:r>
            <a:r>
              <a:rPr lang="ru-RU" dirty="0" smtClean="0"/>
              <a:t> </a:t>
            </a:r>
            <a:r>
              <a:rPr lang="ru-RU" sz="2400" dirty="0" smtClean="0"/>
              <a:t>Комитетом по вопросам образования.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1285860"/>
            <a:ext cx="7715304" cy="46166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 4. </a:t>
            </a:r>
            <a:r>
              <a:rPr lang="ru-RU" sz="2400" b="1" i="1" dirty="0" smtClean="0"/>
              <a:t>В процессе мониторинга оцениваются:</a:t>
            </a:r>
            <a:endParaRPr lang="ru-RU" sz="2400" b="1" i="1" dirty="0"/>
          </a:p>
        </p:txBody>
      </p:sp>
      <p:sp>
        <p:nvSpPr>
          <p:cNvPr id="3" name="TextBox 2"/>
          <p:cNvSpPr txBox="1"/>
          <p:nvPr/>
        </p:nvSpPr>
        <p:spPr>
          <a:xfrm>
            <a:off x="571472" y="3000372"/>
            <a:ext cx="7572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400" dirty="0" smtClean="0"/>
              <a:t>  Интегративные качества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42910" y="3929066"/>
            <a:ext cx="76438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400" dirty="0" smtClean="0"/>
              <a:t>  Знания, умения и навыки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571472" y="2214554"/>
            <a:ext cx="7572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400" dirty="0" smtClean="0"/>
              <a:t>  </a:t>
            </a:r>
            <a:r>
              <a:rPr lang="ru-RU" dirty="0" smtClean="0"/>
              <a:t> </a:t>
            </a:r>
            <a:r>
              <a:rPr lang="ru-RU" sz="2400" dirty="0" smtClean="0"/>
              <a:t>Знания детей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1285860"/>
            <a:ext cx="7715304" cy="46166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 5. </a:t>
            </a:r>
            <a:r>
              <a:rPr lang="ru-RU" sz="2400" b="1" i="1" dirty="0" smtClean="0"/>
              <a:t>Что такое образовательная область:</a:t>
            </a:r>
            <a:endParaRPr lang="ru-RU" sz="2400" b="1" i="1" dirty="0"/>
          </a:p>
        </p:txBody>
      </p:sp>
      <p:sp>
        <p:nvSpPr>
          <p:cNvPr id="3" name="TextBox 2"/>
          <p:cNvSpPr txBox="1"/>
          <p:nvPr/>
        </p:nvSpPr>
        <p:spPr>
          <a:xfrm>
            <a:off x="571472" y="3000372"/>
            <a:ext cx="75724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400" dirty="0" smtClean="0"/>
              <a:t>  Это методики и программы по которым</a:t>
            </a:r>
          </a:p>
          <a:p>
            <a:r>
              <a:rPr lang="ru-RU" sz="2400" dirty="0" smtClean="0"/>
              <a:t>      осуществляется образовательный процесс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571472" y="4429132"/>
            <a:ext cx="76438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400" dirty="0" smtClean="0"/>
              <a:t>  Это направления по которым осуществляется</a:t>
            </a:r>
          </a:p>
          <a:p>
            <a:r>
              <a:rPr lang="ru-RU" sz="2400" dirty="0" smtClean="0"/>
              <a:t>      образовательный процесс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571472" y="2214554"/>
            <a:ext cx="7572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400" dirty="0" smtClean="0"/>
              <a:t> Это развивающая среда в группе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1285860"/>
            <a:ext cx="7715304" cy="120032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 6. </a:t>
            </a:r>
            <a:r>
              <a:rPr lang="ru-RU" sz="2400" b="1" i="1" dirty="0" smtClean="0"/>
              <a:t>Сколько образовательных областей включает в себя программа (по которой мы работаем или любая другая):</a:t>
            </a:r>
            <a:endParaRPr lang="ru-RU" sz="2400" b="1" i="1" dirty="0"/>
          </a:p>
        </p:txBody>
      </p:sp>
      <p:sp>
        <p:nvSpPr>
          <p:cNvPr id="3" name="TextBox 2"/>
          <p:cNvSpPr txBox="1"/>
          <p:nvPr/>
        </p:nvSpPr>
        <p:spPr>
          <a:xfrm>
            <a:off x="714348" y="4214818"/>
            <a:ext cx="7572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400" dirty="0" smtClean="0"/>
              <a:t>  4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42910" y="5143512"/>
            <a:ext cx="76438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400" dirty="0" smtClean="0"/>
              <a:t>  6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642910" y="3214686"/>
            <a:ext cx="7572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400" dirty="0" smtClean="0"/>
              <a:t>  </a:t>
            </a:r>
            <a:r>
              <a:rPr lang="ru-RU" dirty="0" smtClean="0"/>
              <a:t> </a:t>
            </a:r>
            <a:r>
              <a:rPr lang="ru-RU" sz="2400" dirty="0" smtClean="0"/>
              <a:t>10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0"/>
                            </p:stCondLst>
                            <p:childTnLst>
                              <p:par>
                                <p:cTn id="1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000"/>
                            </p:stCondLst>
                            <p:childTnLst>
                              <p:par>
                                <p:cTn id="1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357166"/>
            <a:ext cx="8072494" cy="120032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Нормативные документы, на основании которых в дошкольных учреждениях должен проводится мониторинг</a:t>
            </a:r>
            <a:endParaRPr lang="ru-RU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28596" y="1500174"/>
            <a:ext cx="821537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400" dirty="0" smtClean="0"/>
              <a:t>  «Закон об образовании»   ст. 32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/>
              <a:t>  Письмо «О методических рекомендациях по процедуре и содержанию психолого-педагогического обследования детей старшего дошкольного возраста» от 27.11.2009 № 03-132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/>
              <a:t> Приказ 21/45 «Требования к среде»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/>
              <a:t> Письмо от 07.01.99 №70/23-16 «О практике поведения диагностики развития ребенка в системе дошкольного образования»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/>
              <a:t> Приказ № 655 «Об утверждении и введении в действие ФГТ</a:t>
            </a:r>
            <a:r>
              <a:rPr lang="en-US" sz="2400" dirty="0" smtClean="0"/>
              <a:t> </a:t>
            </a:r>
            <a:r>
              <a:rPr lang="ru-RU" sz="2400" dirty="0" smtClean="0"/>
              <a:t>к структуре основной общеобразовательной программы дошкольного образования» (О процедуре проведения мониторинга в ДОУ)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/>
              <a:t> Типовое положение об образовательном учреждении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ru-RU" dirty="0" smtClean="0"/>
              <a:t>ДИАГНОСТИКА  И МОНИТОРИНГ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71472" y="1714488"/>
            <a:ext cx="80724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800" dirty="0" smtClean="0"/>
          </a:p>
          <a:p>
            <a:pPr algn="ctr"/>
            <a:r>
              <a:rPr lang="ru-RU" sz="2800" dirty="0" smtClean="0"/>
              <a:t>(Отличаются параметрами)</a:t>
            </a:r>
            <a:endParaRPr lang="ru-RU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357158" y="2786058"/>
            <a:ext cx="35719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- </a:t>
            </a:r>
            <a:r>
              <a:rPr lang="ru-RU" sz="2800" i="1" dirty="0" smtClean="0"/>
              <a:t>Знания </a:t>
            </a:r>
          </a:p>
          <a:p>
            <a:r>
              <a:rPr lang="ru-RU" sz="2800" i="1" dirty="0" smtClean="0"/>
              <a:t>- Умения</a:t>
            </a:r>
          </a:p>
          <a:p>
            <a:r>
              <a:rPr lang="ru-RU" sz="2800" i="1" dirty="0" smtClean="0"/>
              <a:t>- Навыки</a:t>
            </a:r>
          </a:p>
          <a:p>
            <a:pPr algn="ctr"/>
            <a:r>
              <a:rPr lang="ru-RU" sz="2800" dirty="0" smtClean="0"/>
              <a:t>Уровень освоения программы</a:t>
            </a:r>
          </a:p>
          <a:p>
            <a:r>
              <a:rPr lang="ru-RU" sz="2800" dirty="0" smtClean="0"/>
              <a:t>(Статические  </a:t>
            </a:r>
          </a:p>
          <a:p>
            <a:r>
              <a:rPr lang="ru-RU" sz="2800" dirty="0" smtClean="0"/>
              <a:t>                 наблюдения)</a:t>
            </a:r>
            <a:endParaRPr lang="ru-RU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4643438" y="2857496"/>
            <a:ext cx="37862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Процесс отслеживается в динамике</a:t>
            </a:r>
            <a:endParaRPr lang="ru-RU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4643438" y="4143380"/>
            <a:ext cx="38576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/>
              <a:t>Систематическая и регулярная процедура сбора информации, экспертизы и оценки</a:t>
            </a:r>
            <a:endParaRPr lang="ru-RU" sz="2400" b="1" i="1" dirty="0"/>
          </a:p>
        </p:txBody>
      </p:sp>
      <p:cxnSp>
        <p:nvCxnSpPr>
          <p:cNvPr id="10" name="Прямая со стрелкой 9"/>
          <p:cNvCxnSpPr/>
          <p:nvPr/>
        </p:nvCxnSpPr>
        <p:spPr>
          <a:xfrm rot="5400000">
            <a:off x="1035819" y="1678769"/>
            <a:ext cx="1500198" cy="71438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16200000" flipH="1">
            <a:off x="5893603" y="1821645"/>
            <a:ext cx="1571636" cy="64294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ркет">
  <a:themeElements>
    <a:clrScheme name="Паркет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347</TotalTime>
  <Words>669</Words>
  <Application>Microsoft Office PowerPoint</Application>
  <PresentationFormat>Экран (4:3)</PresentationFormat>
  <Paragraphs>117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Паркет</vt:lpstr>
      <vt:lpstr>Семинар-практикум на тему: «Оценка уровня освоения детьми дошкольного возраста основной общеобразовательной программы»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ДИАГНОСТИКА  И МОНИТОРИНГ</vt:lpstr>
      <vt:lpstr>Презентация PowerPoint</vt:lpstr>
      <vt:lpstr>Презентация PowerPoint</vt:lpstr>
      <vt:lpstr>Презентация PowerPoint</vt:lpstr>
      <vt:lpstr>Процедура проведения мониторинга</vt:lpstr>
      <vt:lpstr>Методы проведения мониторинга</vt:lpstr>
      <vt:lpstr>Алгоритм действия при наблюдении</vt:lpstr>
      <vt:lpstr>Периодичность проведения мониторинга определяется самим образовательным учреждением</vt:lpstr>
      <vt:lpstr>Презентация PowerPoint</vt:lpstr>
      <vt:lpstr>Презентация PowerPoint</vt:lpstr>
      <vt:lpstr>Принципы проведения диагностики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Оценка уровня освоения детьми дошкольного возраста основной общеобразовательной программы</dc:title>
  <dc:creator>Таня</dc:creator>
  <cp:lastModifiedBy>ACER</cp:lastModifiedBy>
  <cp:revision>46</cp:revision>
  <dcterms:created xsi:type="dcterms:W3CDTF">2012-01-31T12:12:01Z</dcterms:created>
  <dcterms:modified xsi:type="dcterms:W3CDTF">2013-10-12T12:58:17Z</dcterms:modified>
</cp:coreProperties>
</file>