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9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A3518-7EF6-467F-92E8-89AB043C7DA5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FC05-5675-4A3E-9E31-65F441DCECC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  <p:sndAc>
          <p:stSnd>
            <p:snd r:embed="rId1" name="chimes.wav"/>
          </p:stSnd>
        </p:sndAc>
      </p:transition>
    </mc:Choice>
    <mc:Fallback>
      <p:transition spd="slow">
        <p:push dir="u"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A3518-7EF6-467F-92E8-89AB043C7DA5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FC05-5675-4A3E-9E31-65F441DCEC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  <p:sndAc>
          <p:stSnd>
            <p:snd r:embed="rId1" name="chimes.wav"/>
          </p:stSnd>
        </p:sndAc>
      </p:transition>
    </mc:Choice>
    <mc:Fallback>
      <p:transition spd="slow">
        <p:push dir="u"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A3518-7EF6-467F-92E8-89AB043C7DA5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FC05-5675-4A3E-9E31-65F441DCEC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  <p:sndAc>
          <p:stSnd>
            <p:snd r:embed="rId1" name="chimes.wav"/>
          </p:stSnd>
        </p:sndAc>
      </p:transition>
    </mc:Choice>
    <mc:Fallback>
      <p:transition spd="slow">
        <p:push dir="u"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A3518-7EF6-467F-92E8-89AB043C7DA5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FC05-5675-4A3E-9E31-65F441DCECC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  <p:sndAc>
          <p:stSnd>
            <p:snd r:embed="rId1" name="chimes.wav"/>
          </p:stSnd>
        </p:sndAc>
      </p:transition>
    </mc:Choice>
    <mc:Fallback>
      <p:transition spd="slow">
        <p:push dir="u"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A3518-7EF6-467F-92E8-89AB043C7DA5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FC05-5675-4A3E-9E31-65F441DCEC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  <p:sndAc>
          <p:stSnd>
            <p:snd r:embed="rId1" name="chimes.wav"/>
          </p:stSnd>
        </p:sndAc>
      </p:transition>
    </mc:Choice>
    <mc:Fallback>
      <p:transition spd="slow">
        <p:push dir="u"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A3518-7EF6-467F-92E8-89AB043C7DA5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FC05-5675-4A3E-9E31-65F441DCECC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  <p:sndAc>
          <p:stSnd>
            <p:snd r:embed="rId1" name="chimes.wav"/>
          </p:stSnd>
        </p:sndAc>
      </p:transition>
    </mc:Choice>
    <mc:Fallback>
      <p:transition spd="slow">
        <p:push dir="u"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A3518-7EF6-467F-92E8-89AB043C7DA5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FC05-5675-4A3E-9E31-65F441DCECC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  <p:sndAc>
          <p:stSnd>
            <p:snd r:embed="rId1" name="chimes.wav"/>
          </p:stSnd>
        </p:sndAc>
      </p:transition>
    </mc:Choice>
    <mc:Fallback>
      <p:transition spd="slow">
        <p:push dir="u"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A3518-7EF6-467F-92E8-89AB043C7DA5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FC05-5675-4A3E-9E31-65F441DCEC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  <p:sndAc>
          <p:stSnd>
            <p:snd r:embed="rId1" name="chimes.wav"/>
          </p:stSnd>
        </p:sndAc>
      </p:transition>
    </mc:Choice>
    <mc:Fallback>
      <p:transition spd="slow">
        <p:push dir="u"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A3518-7EF6-467F-92E8-89AB043C7DA5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FC05-5675-4A3E-9E31-65F441DCEC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  <p:sndAc>
          <p:stSnd>
            <p:snd r:embed="rId1" name="chimes.wav"/>
          </p:stSnd>
        </p:sndAc>
      </p:transition>
    </mc:Choice>
    <mc:Fallback>
      <p:transition spd="slow">
        <p:push dir="u"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A3518-7EF6-467F-92E8-89AB043C7DA5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FC05-5675-4A3E-9E31-65F441DCEC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  <p:sndAc>
          <p:stSnd>
            <p:snd r:embed="rId1" name="chimes.wav"/>
          </p:stSnd>
        </p:sndAc>
      </p:transition>
    </mc:Choice>
    <mc:Fallback>
      <p:transition spd="slow">
        <p:push dir="u"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A3518-7EF6-467F-92E8-89AB043C7DA5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FC05-5675-4A3E-9E31-65F441DCECC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  <p:sndAc>
          <p:stSnd>
            <p:snd r:embed="rId1" name="chimes.wav"/>
          </p:stSnd>
        </p:sndAc>
      </p:transition>
    </mc:Choice>
    <mc:Fallback>
      <p:transition spd="slow">
        <p:push dir="u"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E2A3518-7EF6-467F-92E8-89AB043C7DA5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131FC05-5675-4A3E-9E31-65F441DCECC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250">
        <p:push dir="u"/>
        <p:sndAc>
          <p:stSnd>
            <p:snd r:embed="rId13" name="chimes.wav"/>
          </p:stSnd>
        </p:sndAc>
      </p:transition>
    </mc:Choice>
    <mc:Fallback>
      <p:transition spd="slow">
        <p:push dir="u"/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76672"/>
            <a:ext cx="7772400" cy="6120680"/>
          </a:xfrm>
          <a:solidFill>
            <a:schemeClr val="accent5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Отчет о проделанной работе в первой младшей группе </a:t>
            </a:r>
            <a:br>
              <a:rPr lang="ru-RU" dirty="0" smtClean="0"/>
            </a:br>
            <a:r>
              <a:rPr lang="ru-RU" dirty="0" smtClean="0"/>
              <a:t>за 2012-2013 учебный год</a:t>
            </a:r>
            <a:br>
              <a:rPr lang="ru-RU" dirty="0" smtClean="0"/>
            </a:br>
            <a:r>
              <a:rPr lang="ru-RU" dirty="0">
                <a:solidFill>
                  <a:srgbClr val="7030A0"/>
                </a:solidFill>
                <a:effectLst/>
              </a:rPr>
              <a:t>Воспитатели</a:t>
            </a:r>
            <a:r>
              <a:rPr lang="ru-RU" dirty="0">
                <a:effectLst/>
              </a:rPr>
              <a:t>: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/>
              </a:rPr>
              <a:t>Щербина М.В. Аветисова С.С.</a:t>
            </a:r>
            <a:br>
              <a:rPr lang="ru-RU" dirty="0">
                <a:solidFill>
                  <a:schemeClr val="bg2">
                    <a:lumMod val="10000"/>
                  </a:schemeClr>
                </a:solidFill>
                <a:effectLst/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17032"/>
            <a:ext cx="259228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868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  <p:sndAc>
          <p:stSnd>
            <p:snd r:embed="rId2" name="chimes.wav"/>
          </p:stSnd>
        </p:sndAc>
      </p:transition>
    </mc:Choice>
    <mc:Fallback>
      <p:transition spd="slow">
        <p:push dir="u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632848" cy="42484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09120"/>
            <a:ext cx="288032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509120"/>
            <a:ext cx="2664296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570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  <p:sndAc>
          <p:stSnd>
            <p:snd r:embed="rId2" name="chimes.wav"/>
          </p:stSnd>
        </p:sndAc>
      </p:transition>
    </mc:Choice>
    <mc:Fallback>
      <p:transition spd="slow">
        <p:push dir="u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02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02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272808" cy="237626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" name="TextBox 1"/>
          <p:cNvSpPr txBox="1"/>
          <p:nvPr/>
        </p:nvSpPr>
        <p:spPr>
          <a:xfrm>
            <a:off x="827584" y="3070701"/>
            <a:ext cx="7481535" cy="1200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И конечно же не забывайте, что кроме знаний, </a:t>
            </a:r>
          </a:p>
          <a:p>
            <a:r>
              <a:rPr lang="ru-RU" dirty="0" smtClean="0"/>
              <a:t>детям в большей степени нужна наша любовь!</a:t>
            </a:r>
          </a:p>
          <a:p>
            <a:r>
              <a:rPr lang="ru-RU" dirty="0" smtClean="0"/>
              <a:t>Дарите всю любовь им и тогда возможно на планете станет больше</a:t>
            </a:r>
          </a:p>
          <a:p>
            <a:r>
              <a:rPr lang="ru-RU" dirty="0" smtClean="0"/>
              <a:t> счастливых детей!</a:t>
            </a:r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7" y="4005064"/>
            <a:ext cx="4284477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71030"/>
            <a:ext cx="3672408" cy="247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588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  <p:sndAc>
          <p:stSnd>
            <p:snd r:embed="rId2" name="chimes.wav"/>
          </p:stSnd>
        </p:sndAc>
      </p:transition>
    </mc:Choice>
    <mc:Fallback>
      <p:transition spd="slow">
        <p:push dir="u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5436" y="476672"/>
            <a:ext cx="8208912" cy="61863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Работали по основной общеобразовательной программе дошкольного образования (ФГТ) «Детство».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Программа предусматривает решение образовательных задач в совместной деятельности взрослого и детей, самостоятельной деятельности детей не только в рамках непосредственно-образовательной деятельности, но и при проведении режимных моментов в соответствии со спецификой дошкольного образования.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Ведущими целями ФГТ являются: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. создание благоприятных условий;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. формирование основ базовой культуры личности;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всестороннее   развитие   психических   и   физических   качеств   в соответствии с возрастными и индивидуальными особенностями;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. обеспечение безопасности жизнедеятельности дошкольников.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Цели реализованы в процессе разнообразных видов деятельности: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игровой,	коммуникативной,	трудовой,	познавательно-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исследовательской,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продуктивной, музыкально-художественной, чтения.</a:t>
            </a:r>
          </a:p>
          <a:p>
            <a:endParaRPr lang="ru-RU" dirty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509120"/>
            <a:ext cx="1944216" cy="17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9467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  <p:sndAc>
          <p:stSnd>
            <p:snd r:embed="rId2" name="chimes.wav"/>
          </p:stSnd>
        </p:sndAc>
      </p:transition>
    </mc:Choice>
    <mc:Fallback>
      <p:transition spd="slow">
        <p:push dir="u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9670" y="692696"/>
            <a:ext cx="820891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Все виды деятельности входят в основные направления развития детей:</a:t>
            </a:r>
          </a:p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Физическое;</a:t>
            </a:r>
          </a:p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Познавательно-речевое;</a:t>
            </a:r>
          </a:p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Художественно-эстетическое;</a:t>
            </a:r>
          </a:p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Социально-личностное.</a:t>
            </a:r>
          </a:p>
          <a:p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 вопросам о физическом развитии и воспитании детей дошкольного возраста стоит подходить со всей серьезностью: ни для кого не секрет, что здоровье детей из-за больших нагрузок и малоподвижного образа жизни ухудшается с каждым годом и нет никаких тенденций, что условия жизни малышей будут меняться к лучшему в ближайшее время. Поэтому любой педагог-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дош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кольни к должен закладывать азы физ. подготовки и формировать у детей стимул к занятиям физкультурой и спортом, да и просто к активному образу жизни. Каждый день проводились зарядка, закаливание, дыхательные упражнения, подвижные игры, прогулки. Для родителей были предоставлены консультации «Физическое развитие детей раннего возраста».</a:t>
            </a: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126" y="1265311"/>
            <a:ext cx="2190906" cy="1639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3461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  <p:sndAc>
          <p:stSnd>
            <p:snd r:embed="rId2" name="chimes.wav"/>
          </p:stSnd>
        </p:sndAc>
      </p:transition>
    </mc:Choice>
    <mc:Fallback>
      <p:transition spd="slow">
        <p:push dir="u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5916" y="548680"/>
            <a:ext cx="7488832" cy="61863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Физическая культура проводилась два раза в неделю.</a:t>
            </a:r>
          </a:p>
          <a:p>
            <a:r>
              <a:rPr lang="ru-RU" dirty="0" smtClean="0"/>
              <a:t>ЗДОРОВЬЕ</a:t>
            </a:r>
          </a:p>
          <a:p>
            <a:r>
              <a:rPr lang="ru-RU" dirty="0" smtClean="0"/>
              <a:t>Начало учебного года Конец учебного года</a:t>
            </a:r>
          </a:p>
          <a:p>
            <a:r>
              <a:rPr lang="ru-RU" dirty="0" smtClean="0"/>
              <a:t>Высокий- % Высокий-%</a:t>
            </a:r>
          </a:p>
          <a:p>
            <a:r>
              <a:rPr lang="ru-RU" dirty="0" smtClean="0"/>
              <a:t>Средний- % Средний-%</a:t>
            </a:r>
          </a:p>
          <a:p>
            <a:r>
              <a:rPr lang="ru-RU" dirty="0" smtClean="0"/>
              <a:t>Низкий - % Низкий -%</a:t>
            </a:r>
          </a:p>
          <a:p>
            <a:r>
              <a:rPr lang="ru-RU" dirty="0" smtClean="0"/>
              <a:t>ФИЗИЧЕСКАЯ КУЛЬТУРА</a:t>
            </a:r>
          </a:p>
          <a:p>
            <a:r>
              <a:rPr lang="ru-RU" dirty="0" smtClean="0"/>
              <a:t>Начало учебного года Конец учебного года</a:t>
            </a:r>
          </a:p>
          <a:p>
            <a:r>
              <a:rPr lang="ru-RU" dirty="0" smtClean="0"/>
              <a:t>Высокий- % Высокий-%</a:t>
            </a:r>
          </a:p>
          <a:p>
            <a:r>
              <a:rPr lang="ru-RU" dirty="0" smtClean="0"/>
              <a:t>Средний- % Средний-%</a:t>
            </a:r>
          </a:p>
          <a:p>
            <a:r>
              <a:rPr lang="ru-RU" dirty="0" smtClean="0"/>
              <a:t>Низкий -% Низкий -%</a:t>
            </a:r>
          </a:p>
          <a:p>
            <a:r>
              <a:rPr lang="ru-RU" dirty="0" smtClean="0"/>
              <a:t>Познавательно-речевое развитие проходило через следующие области: коммуникация;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21012"/>
            <a:ext cx="4104456" cy="2504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989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  <p:sndAc>
          <p:stSnd>
            <p:snd r:embed="rId2" name="chimes.wav"/>
          </p:stSnd>
        </p:sndAc>
      </p:transition>
    </mc:Choice>
    <mc:Fallback>
      <p:transition spd="slow">
        <p:push dir="u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548680"/>
            <a:ext cx="7632848" cy="61863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/>
              <a:t>. чтение художественной литературы; . познание; . кругозор.</a:t>
            </a:r>
          </a:p>
          <a:p>
            <a:r>
              <a:rPr lang="ru-RU" dirty="0"/>
              <a:t>В познании дети научились группировать предметы по цвету, размеру, форме. Различают один и много предметов.</a:t>
            </a:r>
          </a:p>
          <a:p>
            <a:r>
              <a:rPr lang="ru-RU" dirty="0"/>
              <a:t>Различают большие и маленькие предметы, называют их размер. Различают некоторые овощи, фрукты (1-2 вида). Имеют элементарные представления о природных сезонных явлениях</a:t>
            </a:r>
          </a:p>
          <a:p>
            <a:r>
              <a:rPr lang="ru-RU" dirty="0"/>
              <a:t>ПОЗНАНИЕ</a:t>
            </a:r>
          </a:p>
          <a:p>
            <a:r>
              <a:rPr lang="ru-RU" dirty="0"/>
              <a:t>Начало учебного года Конец учебного года Высокий- % Высокий-% Средний-% Средний-% Низкий - % Низкий -% КОММУНИКАЦИЯ</a:t>
            </a:r>
          </a:p>
          <a:p>
            <a:r>
              <a:rPr lang="ru-RU" dirty="0"/>
              <a:t>Могут поделиться информацией, пожаловаться на неудобство (замерз, устал) и действия сверстника (отнимает).</a:t>
            </a:r>
          </a:p>
          <a:p>
            <a:r>
              <a:rPr lang="ru-RU" dirty="0"/>
              <a:t>Сопровождают речью игровые и бытовые действия. Слушают небольшие рассказы без наглядного сопровождения. Начало учебного года Конец учебного года Высокий-% Высокий-% Средний-% Средний-% Низкий -% Низкий </a:t>
            </a:r>
            <a:r>
              <a:rPr lang="ru-RU" dirty="0" smtClean="0"/>
              <a:t>-%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869160"/>
            <a:ext cx="1495425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725143"/>
            <a:ext cx="2987229" cy="2009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5488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  <p:sndAc>
          <p:stSnd>
            <p:snd r:embed="rId2" name="chimes.wav"/>
          </p:stSnd>
        </p:sndAc>
      </p:transition>
    </mc:Choice>
    <mc:Fallback>
      <p:transition spd="slow">
        <p:push dir="u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0843" y="188640"/>
            <a:ext cx="8424936" cy="64633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/>
              <a:t>ЧТЕНИЕ ХУДОЖЕСТВЕННОЙ ЛИТЕРАТУРЫ</a:t>
            </a:r>
          </a:p>
          <a:p>
            <a:r>
              <a:rPr lang="ru-RU" b="1" dirty="0"/>
              <a:t>Слушают доступные по содержанию стихи, сказки, рассказы. При повторном чтении проговаривают слова, небольшие фразы.</a:t>
            </a:r>
          </a:p>
          <a:p>
            <a:r>
              <a:rPr lang="ru-RU" b="1" dirty="0"/>
              <a:t>Рассматривают иллюстрации в знакомых книжках с помощью педагога.</a:t>
            </a:r>
          </a:p>
          <a:p>
            <a:r>
              <a:rPr lang="ru-RU" b="1" dirty="0"/>
              <a:t>Начало учебного года Конец учебного года</a:t>
            </a:r>
          </a:p>
          <a:p>
            <a:r>
              <a:rPr lang="ru-RU" b="1" dirty="0"/>
              <a:t>Высокий- % Высокий-%</a:t>
            </a:r>
          </a:p>
          <a:p>
            <a:r>
              <a:rPr lang="ru-RU" b="1" dirty="0"/>
              <a:t>Средний-% Средний-%</a:t>
            </a:r>
          </a:p>
          <a:p>
            <a:r>
              <a:rPr lang="ru-RU" b="1" dirty="0"/>
              <a:t>Низкий -% Низкий -%</a:t>
            </a:r>
          </a:p>
          <a:p>
            <a:r>
              <a:rPr lang="ru-RU" b="1" dirty="0"/>
              <a:t>ХУДОЖЕСТВЕННОЕ ТВОРЧЕСТВО</a:t>
            </a:r>
          </a:p>
          <a:p>
            <a:r>
              <a:rPr lang="ru-RU" b="1" dirty="0"/>
              <a:t>Художественно-эстетическое развитие имеет большое значение для всестороннего развития дошкольника. В нашей группе оно развивалось через образовательную область «Художественное творчество» это рисование, лепка и аппликация.</a:t>
            </a:r>
          </a:p>
          <a:p>
            <a:r>
              <a:rPr lang="ru-RU" b="1" dirty="0"/>
              <a:t>Рисование и лепка проводились один раз в неделю, аппликация один раз в две недели.</a:t>
            </a:r>
          </a:p>
          <a:p>
            <a:r>
              <a:rPr lang="ru-RU" b="1" dirty="0"/>
              <a:t>Знают, что карандашами, фломастерами, красками и кистью можно рисовать.</a:t>
            </a:r>
          </a:p>
          <a:p>
            <a:r>
              <a:rPr lang="ru-RU" b="1" dirty="0"/>
              <a:t>Различают красный, синий, зеленый, желтый, белый, черный цвета.</a:t>
            </a:r>
          </a:p>
          <a:p>
            <a:r>
              <a:rPr lang="ru-RU" b="1" dirty="0"/>
              <a:t>Умеют раскатывать комок пластилина прямыми и круговыми движениями кистей рук; отламывать от большого комка пластилина маленькие комочки, сплющивают их ладонями; соединять концы раскатанной палочки, плотно прижимая их друг к другу.</a:t>
            </a:r>
          </a:p>
          <a:p>
            <a:r>
              <a:rPr lang="ru-RU" b="1" dirty="0"/>
              <a:t>Лепят несложные предметы; аккуратно пользуются пластилином.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285875"/>
            <a:ext cx="1872208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8917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  <p:sndAc>
          <p:stSnd>
            <p:snd r:embed="rId2" name="chimes.wav"/>
          </p:stSnd>
        </p:sndAc>
      </p:transition>
    </mc:Choice>
    <mc:Fallback>
      <p:transition spd="slow">
        <p:push dir="u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2564"/>
            <a:ext cx="8424936" cy="622077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4" y="548680"/>
            <a:ext cx="2574751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2216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  <p:sndAc>
          <p:stSnd>
            <p:snd r:embed="rId2" name="chimes.wav"/>
          </p:stSnd>
        </p:sndAc>
      </p:transition>
    </mc:Choice>
    <mc:Fallback>
      <p:transition spd="slow">
        <p:push dir="u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3214"/>
            <a:ext cx="6378823" cy="41764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942" y="1634505"/>
            <a:ext cx="22479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442868"/>
            <a:ext cx="2808312" cy="2010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21088"/>
            <a:ext cx="2952328" cy="1941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681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  <p:sndAc>
          <p:stSnd>
            <p:snd r:embed="rId2" name="chimes.wav"/>
          </p:stSnd>
        </p:sndAc>
      </p:transition>
    </mc:Choice>
    <mc:Fallback>
      <p:transition spd="slow">
        <p:push dir="u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7920880" cy="4906963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023594"/>
            <a:ext cx="2160240" cy="1645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063009"/>
            <a:ext cx="226504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0822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  <p:sndAc>
          <p:stSnd>
            <p:snd r:embed="rId2" name="chimes.wav"/>
          </p:stSnd>
        </p:sndAc>
      </p:transition>
    </mc:Choice>
    <mc:Fallback>
      <p:transition spd="slow">
        <p:push dir="u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46</TotalTime>
  <Words>618</Words>
  <Application>Microsoft Office PowerPoint</Application>
  <PresentationFormat>Экран (4:3)</PresentationFormat>
  <Paragraphs>71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Отчет о проделанной работе в первой младшей группе  за 2012-2013 учебный год Воспитатели: Щербина М.В. Аветисова С.С.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проделанной работе в первой младшей группе  за 2012-2013 учебный год Воспитатели: Щербина М.В. Аветисова С.С.</dc:title>
  <dc:creator>ACER</dc:creator>
  <cp:lastModifiedBy>ACER</cp:lastModifiedBy>
  <cp:revision>5</cp:revision>
  <dcterms:created xsi:type="dcterms:W3CDTF">2013-10-13T16:26:29Z</dcterms:created>
  <dcterms:modified xsi:type="dcterms:W3CDTF">2013-10-13T17:12:47Z</dcterms:modified>
</cp:coreProperties>
</file>